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95072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1pPr>
    <a:lvl2pPr marL="0" marR="0" indent="3429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2pPr>
    <a:lvl3pPr marL="0" marR="0" indent="6858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3pPr>
    <a:lvl4pPr marL="0" marR="0" indent="10287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4pPr>
    <a:lvl5pPr marL="0" marR="0" indent="13716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5pPr>
    <a:lvl6pPr marL="0" marR="0" indent="22860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6pPr>
    <a:lvl7pPr marL="0" marR="0" indent="27432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7pPr>
    <a:lvl8pPr marL="0" marR="0" indent="32004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8pPr>
    <a:lvl9pPr marL="0" marR="0" indent="365760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15:guide id="1" orient="horz" pos="4320">
          <p15:clr>
            <a:srgbClr val="A4A3A4"/>
          </p15:clr>
        </p15:guide>
        <p15:guide id="2" pos="61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D2E8"/>
          </a:solidFill>
        </a:fill>
      </a:tcStyle>
    </a:wholeTbl>
    <a:band2H>
      <a:tcTxStyle/>
      <a:tcStyle>
        <a:tcBdr/>
        <a:fill>
          <a:solidFill>
            <a:srgbClr val="E6EAF4"/>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D6CB"/>
          </a:solidFill>
        </a:fill>
      </a:tcStyle>
    </a:wholeTbl>
    <a:band2H>
      <a:tcTxStyle/>
      <a:tcStyle>
        <a:tcBdr/>
        <a:fill>
          <a:solidFill>
            <a:srgbClr val="E6ECE7"/>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chemeClr val="accent3">
              <a:lumOff val="44000"/>
            </a:schemeClr>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87"/>
    <p:restoredTop sz="77469" autoAdjust="0"/>
  </p:normalViewPr>
  <p:slideViewPr>
    <p:cSldViewPr snapToGrid="0">
      <p:cViewPr>
        <p:scale>
          <a:sx n="40" d="100"/>
          <a:sy n="40" d="100"/>
        </p:scale>
        <p:origin x="282" y="-804"/>
      </p:cViewPr>
      <p:guideLst>
        <p:guide orient="horz" pos="4320"/>
        <p:guide pos="61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Skilled</a:t>
            </a:r>
            <a:r>
              <a:rPr lang="en-US" baseline="0"/>
              <a:t> Maternity Care Utilization</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32C-45B3-ACDF-E4153516225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32C-45B3-ACDF-E4153516225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Sheet1!$B$31:$B$32</c:f>
              <c:strCache>
                <c:ptCount val="2"/>
                <c:pt idx="0">
                  <c:v>Received all 3 </c:v>
                </c:pt>
                <c:pt idx="1">
                  <c:v>Received less than 3 </c:v>
                </c:pt>
              </c:strCache>
            </c:strRef>
          </c:cat>
          <c:val>
            <c:numRef>
              <c:f>Sheet1!$C$31:$C$32</c:f>
              <c:numCache>
                <c:formatCode>0.0</c:formatCode>
                <c:ptCount val="2"/>
                <c:pt idx="0" formatCode="0.0%">
                  <c:v>0.72599999999999998</c:v>
                </c:pt>
                <c:pt idx="1">
                  <c:v>0.27400000000000002</c:v>
                </c:pt>
              </c:numCache>
            </c:numRef>
          </c:val>
          <c:extLst>
            <c:ext xmlns:c16="http://schemas.microsoft.com/office/drawing/2014/chart" uri="{C3380CC4-5D6E-409C-BE32-E72D297353CC}">
              <c16:uniqueId val="{00000004-232C-45B3-ACDF-E41535162251}"/>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50" baseline="0">
                <a:solidFill>
                  <a:sysClr val="windowText" lastClr="000000"/>
                </a:solidFill>
                <a:latin typeface="+mn-lt"/>
                <a:ea typeface="+mn-ea"/>
                <a:cs typeface="+mn-cs"/>
              </a:defRPr>
            </a:pPr>
            <a:r>
              <a:rPr lang="en-US" dirty="0">
                <a:solidFill>
                  <a:sysClr val="windowText" lastClr="000000"/>
                </a:solidFill>
              </a:rPr>
              <a:t>Women empowerment PREDICTORS OF SKILLED MATERNITY CARE</a:t>
            </a:r>
          </a:p>
        </c:rich>
      </c:tx>
      <c:overlay val="0"/>
      <c:spPr>
        <a:noFill/>
        <a:ln>
          <a:noFill/>
        </a:ln>
        <a:effectLst/>
      </c:spPr>
      <c:txPr>
        <a:bodyPr rot="0" spcFirstLastPara="1" vertOverflow="ellipsis" vert="horz" wrap="square" anchor="ctr" anchorCtr="1"/>
        <a:lstStyle/>
        <a:p>
          <a:pPr>
            <a:defRPr sz="1800" b="1" i="0" u="none" strike="noStrike" kern="1200" cap="all" spc="15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Sheet1!$C$1</c:f>
              <c:strCache>
                <c:ptCount val="1"/>
                <c:pt idx="0">
                  <c:v>ref category</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Sheet1!$A$2:$B$13</c:f>
              <c:multiLvlStrCache>
                <c:ptCount val="12"/>
                <c:lvl>
                  <c:pt idx="0">
                    <c:v>no educ</c:v>
                  </c:pt>
                  <c:pt idx="1">
                    <c:v>primary</c:v>
                  </c:pt>
                  <c:pt idx="2">
                    <c:v>sec/higher</c:v>
                  </c:pt>
                  <c:pt idx="3">
                    <c:v>owns no land or house</c:v>
                  </c:pt>
                  <c:pt idx="4">
                    <c:v>Own land or house alone </c:v>
                  </c:pt>
                  <c:pt idx="5">
                    <c:v>Partner alone/Other</c:v>
                  </c:pt>
                  <c:pt idx="6">
                    <c:v>Respondent alone - major purchases </c:v>
                  </c:pt>
                  <c:pt idx="7">
                    <c:v>Respondent alone - daily food</c:v>
                  </c:pt>
                  <c:pt idx="8">
                    <c:v>Catholic</c:v>
                  </c:pt>
                  <c:pt idx="9">
                    <c:v>Other Christian religion</c:v>
                  </c:pt>
                  <c:pt idx="10">
                    <c:v>married</c:v>
                  </c:pt>
                  <c:pt idx="11">
                    <c:v>Living together</c:v>
                  </c:pt>
                </c:lvl>
                <c:lvl>
                  <c:pt idx="0">
                    <c:v>Resource Domain</c:v>
                  </c:pt>
                  <c:pt idx="5">
                    <c:v>Decision-making Doman</c:v>
                  </c:pt>
                  <c:pt idx="8">
                    <c:v>Influencer Domain</c:v>
                  </c:pt>
                </c:lvl>
              </c:multiLvlStrCache>
            </c:multiLvlStrRef>
          </c:cat>
          <c:val>
            <c:numRef>
              <c:f>Sheet1!$C$2:$C$13</c:f>
              <c:numCache>
                <c:formatCode>General</c:formatCode>
                <c:ptCount val="12"/>
                <c:pt idx="0">
                  <c:v>1</c:v>
                </c:pt>
                <c:pt idx="3">
                  <c:v>1</c:v>
                </c:pt>
                <c:pt idx="5">
                  <c:v>1</c:v>
                </c:pt>
                <c:pt idx="8">
                  <c:v>1</c:v>
                </c:pt>
                <c:pt idx="10">
                  <c:v>1</c:v>
                </c:pt>
              </c:numCache>
            </c:numRef>
          </c:val>
          <c:extLst>
            <c:ext xmlns:c16="http://schemas.microsoft.com/office/drawing/2014/chart" uri="{C3380CC4-5D6E-409C-BE32-E72D297353CC}">
              <c16:uniqueId val="{00000000-E384-4BDA-A354-3BDC09BFDF9F}"/>
            </c:ext>
          </c:extLst>
        </c:ser>
        <c:ser>
          <c:idx val="1"/>
          <c:order val="1"/>
          <c:tx>
            <c:strRef>
              <c:f>Sheet1!$D$1</c:f>
              <c:strCache>
                <c:ptCount val="1"/>
                <c:pt idx="0">
                  <c:v>Signficant indicator</c:v>
                </c:pt>
              </c:strCache>
            </c:strRef>
          </c:tx>
          <c:spPr>
            <a:pattFill prst="narHorz">
              <a:fgClr>
                <a:schemeClr val="accent2"/>
              </a:fgClr>
              <a:bgClr>
                <a:schemeClr val="accent2">
                  <a:lumMod val="20000"/>
                  <a:lumOff val="80000"/>
                </a:schemeClr>
              </a:bgClr>
            </a:pattFill>
            <a:ln>
              <a:noFill/>
            </a:ln>
            <a:effectLst>
              <a:innerShdw blurRad="114300">
                <a:schemeClr val="accent2"/>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Sheet1!$A$2:$B$13</c:f>
              <c:multiLvlStrCache>
                <c:ptCount val="12"/>
                <c:lvl>
                  <c:pt idx="0">
                    <c:v>no educ</c:v>
                  </c:pt>
                  <c:pt idx="1">
                    <c:v>primary</c:v>
                  </c:pt>
                  <c:pt idx="2">
                    <c:v>sec/higher</c:v>
                  </c:pt>
                  <c:pt idx="3">
                    <c:v>owns no land or house</c:v>
                  </c:pt>
                  <c:pt idx="4">
                    <c:v>Own land or house alone </c:v>
                  </c:pt>
                  <c:pt idx="5">
                    <c:v>Partner alone/Other</c:v>
                  </c:pt>
                  <c:pt idx="6">
                    <c:v>Respondent alone - major purchases </c:v>
                  </c:pt>
                  <c:pt idx="7">
                    <c:v>Respondent alone - daily food</c:v>
                  </c:pt>
                  <c:pt idx="8">
                    <c:v>Catholic</c:v>
                  </c:pt>
                  <c:pt idx="9">
                    <c:v>Other Christian religion</c:v>
                  </c:pt>
                  <c:pt idx="10">
                    <c:v>married</c:v>
                  </c:pt>
                  <c:pt idx="11">
                    <c:v>Living together</c:v>
                  </c:pt>
                </c:lvl>
                <c:lvl>
                  <c:pt idx="0">
                    <c:v>Resource Domain</c:v>
                  </c:pt>
                  <c:pt idx="5">
                    <c:v>Decision-making Doman</c:v>
                  </c:pt>
                  <c:pt idx="8">
                    <c:v>Influencer Domain</c:v>
                  </c:pt>
                </c:lvl>
              </c:multiLvlStrCache>
            </c:multiLvlStrRef>
          </c:cat>
          <c:val>
            <c:numRef>
              <c:f>Sheet1!$D$2:$D$13</c:f>
              <c:numCache>
                <c:formatCode>General</c:formatCode>
                <c:ptCount val="12"/>
                <c:pt idx="1">
                  <c:v>1.81</c:v>
                </c:pt>
                <c:pt idx="2">
                  <c:v>4.9400000000000004</c:v>
                </c:pt>
                <c:pt idx="4" formatCode="0.00">
                  <c:v>-0.6</c:v>
                </c:pt>
                <c:pt idx="6">
                  <c:v>2.31</c:v>
                </c:pt>
                <c:pt idx="7">
                  <c:v>-0.64</c:v>
                </c:pt>
                <c:pt idx="9">
                  <c:v>1.76</c:v>
                </c:pt>
                <c:pt idx="11">
                  <c:v>-0.67</c:v>
                </c:pt>
              </c:numCache>
            </c:numRef>
          </c:val>
          <c:extLst>
            <c:ext xmlns:c16="http://schemas.microsoft.com/office/drawing/2014/chart" uri="{C3380CC4-5D6E-409C-BE32-E72D297353CC}">
              <c16:uniqueId val="{00000001-E384-4BDA-A354-3BDC09BFDF9F}"/>
            </c:ext>
          </c:extLst>
        </c:ser>
        <c:dLbls>
          <c:dLblPos val="outEnd"/>
          <c:showLegendKey val="0"/>
          <c:showVal val="1"/>
          <c:showCatName val="0"/>
          <c:showSerName val="0"/>
          <c:showPercent val="0"/>
          <c:showBubbleSize val="0"/>
        </c:dLbls>
        <c:gapWidth val="164"/>
        <c:overlap val="-22"/>
        <c:axId val="428178992"/>
        <c:axId val="428183256"/>
      </c:barChart>
      <c:catAx>
        <c:axId val="428178992"/>
        <c:scaling>
          <c:orientation val="minMax"/>
        </c:scaling>
        <c:delete val="0"/>
        <c:axPos val="b"/>
        <c:title>
          <c:tx>
            <c:rich>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r>
                  <a:rPr lang="en-US">
                    <a:solidFill>
                      <a:sysClr val="windowText" lastClr="000000"/>
                    </a:solidFill>
                  </a:rPr>
                  <a:t>EmpowermenT indices</a:t>
                </a:r>
              </a:p>
            </c:rich>
          </c:tx>
          <c:layout>
            <c:manualLayout>
              <c:xMode val="edge"/>
              <c:yMode val="edge"/>
              <c:x val="0.44802184603065426"/>
              <c:y val="0.94826848100298133"/>
            </c:manualLayout>
          </c:layout>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accent2">
                    <a:lumMod val="75000"/>
                  </a:schemeClr>
                </a:solidFill>
                <a:latin typeface="+mn-lt"/>
                <a:ea typeface="+mn-ea"/>
                <a:cs typeface="+mn-cs"/>
              </a:defRPr>
            </a:pPr>
            <a:endParaRPr lang="en-US"/>
          </a:p>
        </c:txPr>
        <c:crossAx val="428183256"/>
        <c:crosses val="autoZero"/>
        <c:auto val="1"/>
        <c:lblAlgn val="ctr"/>
        <c:lblOffset val="100"/>
        <c:noMultiLvlLbl val="0"/>
      </c:catAx>
      <c:valAx>
        <c:axId val="428183256"/>
        <c:scaling>
          <c:orientation val="minMax"/>
        </c:scaling>
        <c:delete val="0"/>
        <c:axPos val="l"/>
        <c:title>
          <c:tx>
            <c:rich>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r>
                  <a:rPr lang="en-US">
                    <a:solidFill>
                      <a:sysClr val="windowText" lastClr="000000"/>
                    </a:solidFill>
                  </a:rPr>
                  <a:t>Odds ratio</a:t>
                </a:r>
              </a:p>
            </c:rich>
          </c:tx>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817899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8" name="Shape 208"/>
          <p:cNvSpPr>
            <a:spLocks noGrp="1" noRot="1" noChangeAspect="1"/>
          </p:cNvSpPr>
          <p:nvPr>
            <p:ph type="sldImg"/>
          </p:nvPr>
        </p:nvSpPr>
        <p:spPr>
          <a:xfrm>
            <a:off x="1143000" y="685800"/>
            <a:ext cx="4572000" cy="3429000"/>
          </a:xfrm>
          <a:prstGeom prst="rect">
            <a:avLst/>
          </a:prstGeom>
        </p:spPr>
        <p:txBody>
          <a:bodyPr/>
          <a:lstStyle/>
          <a:p>
            <a:endParaRPr/>
          </a:p>
        </p:txBody>
      </p:sp>
      <p:sp>
        <p:nvSpPr>
          <p:cNvPr id="209" name="Shape 2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168400" latinLnBrk="0">
      <a:defRPr sz="1400">
        <a:latin typeface="+mn-lt"/>
        <a:ea typeface="+mn-ea"/>
        <a:cs typeface="+mn-cs"/>
        <a:sym typeface="Arial"/>
      </a:defRPr>
    </a:lvl1pPr>
    <a:lvl2pPr indent="228600" defTabSz="1168400" latinLnBrk="0">
      <a:defRPr sz="1400">
        <a:latin typeface="+mn-lt"/>
        <a:ea typeface="+mn-ea"/>
        <a:cs typeface="+mn-cs"/>
        <a:sym typeface="Arial"/>
      </a:defRPr>
    </a:lvl2pPr>
    <a:lvl3pPr indent="457200" defTabSz="1168400" latinLnBrk="0">
      <a:defRPr sz="1400">
        <a:latin typeface="+mn-lt"/>
        <a:ea typeface="+mn-ea"/>
        <a:cs typeface="+mn-cs"/>
        <a:sym typeface="Arial"/>
      </a:defRPr>
    </a:lvl3pPr>
    <a:lvl4pPr indent="685800" defTabSz="1168400" latinLnBrk="0">
      <a:defRPr sz="1400">
        <a:latin typeface="+mn-lt"/>
        <a:ea typeface="+mn-ea"/>
        <a:cs typeface="+mn-cs"/>
        <a:sym typeface="Arial"/>
      </a:defRPr>
    </a:lvl4pPr>
    <a:lvl5pPr indent="914400" defTabSz="1168400" latinLnBrk="0">
      <a:defRPr sz="1400">
        <a:latin typeface="+mn-lt"/>
        <a:ea typeface="+mn-ea"/>
        <a:cs typeface="+mn-cs"/>
        <a:sym typeface="Arial"/>
      </a:defRPr>
    </a:lvl5pPr>
    <a:lvl6pPr indent="1143000" defTabSz="1168400" latinLnBrk="0">
      <a:defRPr sz="1400">
        <a:latin typeface="+mn-lt"/>
        <a:ea typeface="+mn-ea"/>
        <a:cs typeface="+mn-cs"/>
        <a:sym typeface="Arial"/>
      </a:defRPr>
    </a:lvl6pPr>
    <a:lvl7pPr indent="1371600" defTabSz="1168400" latinLnBrk="0">
      <a:defRPr sz="1400">
        <a:latin typeface="+mn-lt"/>
        <a:ea typeface="+mn-ea"/>
        <a:cs typeface="+mn-cs"/>
        <a:sym typeface="Arial"/>
      </a:defRPr>
    </a:lvl7pPr>
    <a:lvl8pPr indent="1600200" defTabSz="1168400" latinLnBrk="0">
      <a:defRPr sz="1400">
        <a:latin typeface="+mn-lt"/>
        <a:ea typeface="+mn-ea"/>
        <a:cs typeface="+mn-cs"/>
        <a:sym typeface="Arial"/>
      </a:defRPr>
    </a:lvl8pPr>
    <a:lvl9pPr indent="1828800" defTabSz="1168400" latinLnBrk="0">
      <a:defRPr sz="14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Shape 226"/>
          <p:cNvSpPr>
            <a:spLocks noGrp="1" noRot="1" noChangeAspect="1"/>
          </p:cNvSpPr>
          <p:nvPr>
            <p:ph type="sldImg"/>
          </p:nvPr>
        </p:nvSpPr>
        <p:spPr>
          <a:xfrm>
            <a:off x="990600" y="685800"/>
            <a:ext cx="4876800" cy="3429000"/>
          </a:xfrm>
          <a:prstGeom prst="rect">
            <a:avLst/>
          </a:prstGeom>
        </p:spPr>
        <p:txBody>
          <a:bodyPr/>
          <a:lstStyle/>
          <a:p>
            <a:endParaRPr/>
          </a:p>
        </p:txBody>
      </p:sp>
      <p:sp>
        <p:nvSpPr>
          <p:cNvPr id="227" name="Shape 227"/>
          <p:cNvSpPr>
            <a:spLocks noGrp="1"/>
          </p:cNvSpPr>
          <p:nvPr>
            <p:ph type="body" sz="quarter" idx="1"/>
          </p:nvPr>
        </p:nvSpPr>
        <p:spPr>
          <a:prstGeom prst="rect">
            <a:avLst/>
          </a:prstGeom>
        </p:spPr>
        <p:txBody>
          <a:bodyPr/>
          <a:lstStyle>
            <a:lvl1pPr defTabSz="457200">
              <a:defRPr sz="800"/>
            </a:lvl1pPr>
          </a:lstStyle>
          <a:p>
            <a:endParaRPr lang="en-US" dirty="0"/>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463675" y="4260850"/>
            <a:ext cx="16579850" cy="2940050"/>
          </a:xfrm>
          <a:prstGeom prst="rect">
            <a:avLst/>
          </a:prstGeom>
        </p:spPr>
        <p:txBody>
          <a:bodyPr/>
          <a:lstStyle/>
          <a:p>
            <a:r>
              <a:t>Title Text</a:t>
            </a:r>
          </a:p>
        </p:txBody>
      </p:sp>
      <p:sp>
        <p:nvSpPr>
          <p:cNvPr id="12" name="Body Level One…"/>
          <p:cNvSpPr txBox="1">
            <a:spLocks noGrp="1"/>
          </p:cNvSpPr>
          <p:nvPr>
            <p:ph type="body" sz="quarter" idx="1"/>
          </p:nvPr>
        </p:nvSpPr>
        <p:spPr>
          <a:xfrm>
            <a:off x="2925763" y="7772400"/>
            <a:ext cx="13655676" cy="3505200"/>
          </a:xfrm>
          <a:prstGeom prst="rect">
            <a:avLst/>
          </a:prstGeom>
        </p:spPr>
        <p:txBody>
          <a:bodyPr/>
          <a:lstStyle>
            <a:lvl1pPr marL="0" indent="0" algn="ctr"/>
            <a:lvl2pPr marL="0" indent="457200" algn="ctr"/>
            <a:lvl3pPr marL="0" indent="914400" algn="ctr"/>
            <a:lvl4pPr marL="0" indent="1371600" algn="ctr"/>
            <a:lvl5pPr marL="0" indent="1828800" algn="ct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el und vertikaler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kaler Titel u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14143037" y="549275"/>
            <a:ext cx="4389438" cy="11703050"/>
          </a:xfrm>
          <a:prstGeom prst="rect">
            <a:avLst/>
          </a:prstGeom>
        </p:spPr>
        <p:txBody>
          <a:bodyPr/>
          <a:lstStyle/>
          <a:p>
            <a:r>
              <a:t>Title Text</a:t>
            </a:r>
          </a:p>
        </p:txBody>
      </p:sp>
      <p:sp>
        <p:nvSpPr>
          <p:cNvPr id="102" name="Body Level One…"/>
          <p:cNvSpPr txBox="1">
            <a:spLocks noGrp="1"/>
          </p:cNvSpPr>
          <p:nvPr>
            <p:ph type="body" idx="1"/>
          </p:nvPr>
        </p:nvSpPr>
        <p:spPr>
          <a:xfrm>
            <a:off x="974725" y="549275"/>
            <a:ext cx="13015913" cy="1170305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elfolie">
    <p:spTree>
      <p:nvGrpSpPr>
        <p:cNvPr id="1" name=""/>
        <p:cNvGrpSpPr/>
        <p:nvPr/>
      </p:nvGrpSpPr>
      <p:grpSpPr>
        <a:xfrm>
          <a:off x="0" y="0"/>
          <a:ext cx="0" cy="0"/>
          <a:chOff x="0" y="0"/>
          <a:chExt cx="0" cy="0"/>
        </a:xfrm>
      </p:grpSpPr>
      <p:sp>
        <p:nvSpPr>
          <p:cNvPr id="110" name="Title Text"/>
          <p:cNvSpPr txBox="1">
            <a:spLocks noGrp="1"/>
          </p:cNvSpPr>
          <p:nvPr>
            <p:ph type="title"/>
          </p:nvPr>
        </p:nvSpPr>
        <p:spPr>
          <a:xfrm>
            <a:off x="1463675" y="4260850"/>
            <a:ext cx="16579850" cy="2940050"/>
          </a:xfrm>
          <a:prstGeom prst="rect">
            <a:avLst/>
          </a:prstGeom>
        </p:spPr>
        <p:txBody>
          <a:bodyPr/>
          <a:lstStyle/>
          <a:p>
            <a:r>
              <a:t>Title Text</a:t>
            </a:r>
          </a:p>
        </p:txBody>
      </p:sp>
      <p:sp>
        <p:nvSpPr>
          <p:cNvPr id="111" name="Body Level One…"/>
          <p:cNvSpPr txBox="1">
            <a:spLocks noGrp="1"/>
          </p:cNvSpPr>
          <p:nvPr>
            <p:ph type="body" sz="quarter" idx="1"/>
          </p:nvPr>
        </p:nvSpPr>
        <p:spPr>
          <a:xfrm>
            <a:off x="2925763" y="7772400"/>
            <a:ext cx="13655676" cy="3505200"/>
          </a:xfrm>
          <a:prstGeom prst="rect">
            <a:avLst/>
          </a:prstGeom>
        </p:spPr>
        <p:txBody>
          <a:bodyPr/>
          <a:lstStyle>
            <a:lvl1pPr marL="0" indent="0" algn="ctr"/>
            <a:lvl2pPr marL="0" indent="457200" algn="ctr"/>
            <a:lvl3pPr marL="0" indent="914400" algn="ctr"/>
            <a:lvl4pPr marL="0" indent="1371600" algn="ctr"/>
            <a:lvl5pPr marL="0" indent="1828800" algn="ctr"/>
          </a:lstStyle>
          <a:p>
            <a:r>
              <a:t>Body Level One</a:t>
            </a:r>
          </a:p>
          <a:p>
            <a:pPr lvl="1"/>
            <a:r>
              <a:t>Body Level Two</a:t>
            </a:r>
          </a:p>
          <a:p>
            <a:pPr lvl="2"/>
            <a:r>
              <a:t>Body Level Three</a:t>
            </a:r>
          </a:p>
          <a:p>
            <a:pPr lvl="3"/>
            <a:r>
              <a:t>Body Level Four</a:t>
            </a:r>
          </a:p>
          <a:p>
            <a:pPr lvl="4"/>
            <a:r>
              <a:t>Body Level Five</a:t>
            </a:r>
          </a:p>
        </p:txBody>
      </p:sp>
      <p:sp>
        <p:nvSpPr>
          <p:cNvPr id="11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el und Inhalt">
    <p:spTree>
      <p:nvGrpSpPr>
        <p:cNvPr id="1" name=""/>
        <p:cNvGrpSpPr/>
        <p:nvPr/>
      </p:nvGrpSpPr>
      <p:grpSpPr>
        <a:xfrm>
          <a:off x="0" y="0"/>
          <a:ext cx="0" cy="0"/>
          <a:chOff x="0" y="0"/>
          <a:chExt cx="0" cy="0"/>
        </a:xfrm>
      </p:grpSpPr>
      <p:sp>
        <p:nvSpPr>
          <p:cNvPr id="119" name="Title Text"/>
          <p:cNvSpPr txBox="1">
            <a:spLocks noGrp="1"/>
          </p:cNvSpPr>
          <p:nvPr>
            <p:ph type="title"/>
          </p:nvPr>
        </p:nvSpPr>
        <p:spPr>
          <a:prstGeom prst="rect">
            <a:avLst/>
          </a:prstGeom>
        </p:spPr>
        <p:txBody>
          <a:bodyPr/>
          <a:lstStyle/>
          <a:p>
            <a:r>
              <a:t>Title Text</a:t>
            </a:r>
          </a:p>
        </p:txBody>
      </p:sp>
      <p:sp>
        <p:nvSpPr>
          <p:cNvPr id="120"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Abschnittsüberschrift">
    <p:spTree>
      <p:nvGrpSpPr>
        <p:cNvPr id="1" name=""/>
        <p:cNvGrpSpPr/>
        <p:nvPr/>
      </p:nvGrpSpPr>
      <p:grpSpPr>
        <a:xfrm>
          <a:off x="0" y="0"/>
          <a:ext cx="0" cy="0"/>
          <a:chOff x="0" y="0"/>
          <a:chExt cx="0" cy="0"/>
        </a:xfrm>
      </p:grpSpPr>
      <p:sp>
        <p:nvSpPr>
          <p:cNvPr id="128" name="Title Text"/>
          <p:cNvSpPr txBox="1">
            <a:spLocks noGrp="1"/>
          </p:cNvSpPr>
          <p:nvPr>
            <p:ph type="title"/>
          </p:nvPr>
        </p:nvSpPr>
        <p:spPr>
          <a:xfrm>
            <a:off x="1541462" y="8813800"/>
            <a:ext cx="16579851" cy="2724150"/>
          </a:xfrm>
          <a:prstGeom prst="rect">
            <a:avLst/>
          </a:prstGeom>
        </p:spPr>
        <p:txBody>
          <a:bodyPr/>
          <a:lstStyle>
            <a:lvl1pPr>
              <a:defRPr sz="4000" b="1" cap="all"/>
            </a:lvl1pPr>
          </a:lstStyle>
          <a:p>
            <a:r>
              <a:t>Title Text</a:t>
            </a:r>
          </a:p>
        </p:txBody>
      </p:sp>
      <p:sp>
        <p:nvSpPr>
          <p:cNvPr id="129" name="Body Level One…"/>
          <p:cNvSpPr txBox="1">
            <a:spLocks noGrp="1"/>
          </p:cNvSpPr>
          <p:nvPr>
            <p:ph type="body" sz="quarter" idx="1"/>
          </p:nvPr>
        </p:nvSpPr>
        <p:spPr>
          <a:xfrm>
            <a:off x="1541462" y="5813425"/>
            <a:ext cx="16579851" cy="3000375"/>
          </a:xfrm>
          <a:prstGeom prst="rect">
            <a:avLst/>
          </a:prstGeom>
        </p:spPr>
        <p:txBody>
          <a:bodyPr anchor="b"/>
          <a:lstStyle>
            <a:lvl1pPr marL="0" indent="0">
              <a:defRPr sz="2000"/>
            </a:lvl1pPr>
            <a:lvl2pPr marL="0" indent="457200">
              <a:defRPr sz="2000"/>
            </a:lvl2pPr>
            <a:lvl3pPr marL="0" indent="914400">
              <a:defRPr sz="2000"/>
            </a:lvl3pPr>
            <a:lvl4pPr marL="0" indent="1371600">
              <a:defRPr sz="2000"/>
            </a:lvl4pPr>
            <a:lvl5pPr marL="0" indent="1828800">
              <a:defRPr sz="2000"/>
            </a:lvl5pPr>
          </a:lstStyle>
          <a:p>
            <a:r>
              <a:t>Body Level One</a:t>
            </a:r>
          </a:p>
          <a:p>
            <a:pPr lvl="1"/>
            <a:r>
              <a:t>Body Level Two</a:t>
            </a:r>
          </a:p>
          <a:p>
            <a:pPr lvl="2"/>
            <a:r>
              <a:t>Body Level Three</a:t>
            </a:r>
          </a:p>
          <a:p>
            <a:pPr lvl="3"/>
            <a:r>
              <a:t>Body Level Four</a:t>
            </a:r>
          </a:p>
          <a:p>
            <a:pPr lvl="4"/>
            <a:r>
              <a:t>Body Level Five</a:t>
            </a:r>
          </a:p>
        </p:txBody>
      </p:sp>
      <p:sp>
        <p:nvSpPr>
          <p:cNvPr id="13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Zwei Inhalte">
    <p:spTree>
      <p:nvGrpSpPr>
        <p:cNvPr id="1" name=""/>
        <p:cNvGrpSpPr/>
        <p:nvPr/>
      </p:nvGrpSpPr>
      <p:grpSpPr>
        <a:xfrm>
          <a:off x="0" y="0"/>
          <a:ext cx="0" cy="0"/>
          <a:chOff x="0" y="0"/>
          <a:chExt cx="0" cy="0"/>
        </a:xfrm>
      </p:grpSpPr>
      <p:sp>
        <p:nvSpPr>
          <p:cNvPr id="137" name="Title Text"/>
          <p:cNvSpPr txBox="1">
            <a:spLocks noGrp="1"/>
          </p:cNvSpPr>
          <p:nvPr>
            <p:ph type="title"/>
          </p:nvPr>
        </p:nvSpPr>
        <p:spPr>
          <a:prstGeom prst="rect">
            <a:avLst/>
          </a:prstGeom>
        </p:spPr>
        <p:txBody>
          <a:bodyPr/>
          <a:lstStyle/>
          <a:p>
            <a:r>
              <a:t>Title Text</a:t>
            </a:r>
          </a:p>
        </p:txBody>
      </p:sp>
      <p:sp>
        <p:nvSpPr>
          <p:cNvPr id="138" name="Body Level One…"/>
          <p:cNvSpPr txBox="1">
            <a:spLocks noGrp="1"/>
          </p:cNvSpPr>
          <p:nvPr>
            <p:ph type="body" sz="half" idx="1"/>
          </p:nvPr>
        </p:nvSpPr>
        <p:spPr>
          <a:xfrm>
            <a:off x="974725" y="3200400"/>
            <a:ext cx="8702675" cy="9051925"/>
          </a:xfrm>
          <a:prstGeom prst="rect">
            <a:avLst/>
          </a:prstGeom>
        </p:spPr>
        <p:txBody>
          <a:bodyPr/>
          <a:lstStyle>
            <a:lvl1pPr>
              <a:defRPr sz="2800"/>
            </a:lvl1pPr>
            <a:lvl2pPr>
              <a:defRPr sz="2800"/>
            </a:lvl2pPr>
            <a:lvl3pPr>
              <a:defRPr sz="2800"/>
            </a:lvl3pPr>
            <a:lvl4pPr>
              <a:defRPr sz="2800"/>
            </a:lvl4pPr>
            <a:lvl5pPr>
              <a:defRPr sz="2800"/>
            </a:lvl5pPr>
          </a:lstStyle>
          <a:p>
            <a:r>
              <a:t>Body Level One</a:t>
            </a:r>
          </a:p>
          <a:p>
            <a:pPr lvl="1"/>
            <a:r>
              <a:t>Body Level Two</a:t>
            </a:r>
          </a:p>
          <a:p>
            <a:pPr lvl="2"/>
            <a:r>
              <a:t>Body Level Three</a:t>
            </a:r>
          </a:p>
          <a:p>
            <a:pPr lvl="3"/>
            <a:r>
              <a:t>Body Level Four</a:t>
            </a:r>
          </a:p>
          <a:p>
            <a:pPr lvl="4"/>
            <a:r>
              <a:t>Body Level Five</a:t>
            </a:r>
          </a:p>
        </p:txBody>
      </p:sp>
      <p:sp>
        <p:nvSpPr>
          <p:cNvPr id="13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Vergleich">
    <p:spTree>
      <p:nvGrpSpPr>
        <p:cNvPr id="1" name=""/>
        <p:cNvGrpSpPr/>
        <p:nvPr/>
      </p:nvGrpSpPr>
      <p:grpSpPr>
        <a:xfrm>
          <a:off x="0" y="0"/>
          <a:ext cx="0" cy="0"/>
          <a:chOff x="0" y="0"/>
          <a:chExt cx="0" cy="0"/>
        </a:xfrm>
      </p:grpSpPr>
      <p:sp>
        <p:nvSpPr>
          <p:cNvPr id="146" name="Title Text"/>
          <p:cNvSpPr txBox="1">
            <a:spLocks noGrp="1"/>
          </p:cNvSpPr>
          <p:nvPr>
            <p:ph type="title"/>
          </p:nvPr>
        </p:nvSpPr>
        <p:spPr>
          <a:prstGeom prst="rect">
            <a:avLst/>
          </a:prstGeom>
        </p:spPr>
        <p:txBody>
          <a:bodyPr/>
          <a:lstStyle/>
          <a:p>
            <a:r>
              <a:t>Title Text</a:t>
            </a:r>
          </a:p>
        </p:txBody>
      </p:sp>
      <p:sp>
        <p:nvSpPr>
          <p:cNvPr id="147" name="Body Level One…"/>
          <p:cNvSpPr txBox="1">
            <a:spLocks noGrp="1"/>
          </p:cNvSpPr>
          <p:nvPr>
            <p:ph type="body" sz="quarter" idx="1"/>
          </p:nvPr>
        </p:nvSpPr>
        <p:spPr>
          <a:xfrm>
            <a:off x="974725" y="3070225"/>
            <a:ext cx="8620125" cy="1279525"/>
          </a:xfrm>
          <a:prstGeom prst="rect">
            <a:avLst/>
          </a:prstGeom>
        </p:spPr>
        <p:txBody>
          <a:bodyPr anchor="b"/>
          <a:lstStyle>
            <a:lvl1pPr marL="0" indent="0">
              <a:defRPr sz="2400" b="1"/>
            </a:lvl1pPr>
            <a:lvl2pPr marL="0" indent="457200">
              <a:defRPr sz="2400" b="1"/>
            </a:lvl2pPr>
            <a:lvl3pPr marL="0" indent="914400">
              <a:defRPr sz="2400" b="1"/>
            </a:lvl3pPr>
            <a:lvl4pPr marL="0" indent="1371600">
              <a:defRPr sz="2400" b="1"/>
            </a:lvl4pPr>
            <a:lvl5pPr marL="0" indent="1828800">
              <a:defRPr sz="2400" b="1"/>
            </a:lvl5pPr>
          </a:lstStyle>
          <a:p>
            <a:r>
              <a:t>Body Level One</a:t>
            </a:r>
          </a:p>
          <a:p>
            <a:pPr lvl="1"/>
            <a:r>
              <a:t>Body Level Two</a:t>
            </a:r>
          </a:p>
          <a:p>
            <a:pPr lvl="2"/>
            <a:r>
              <a:t>Body Level Three</a:t>
            </a:r>
          </a:p>
          <a:p>
            <a:pPr lvl="3"/>
            <a:r>
              <a:t>Body Level Four</a:t>
            </a:r>
          </a:p>
          <a:p>
            <a:pPr lvl="4"/>
            <a:r>
              <a:t>Body Level Five</a:t>
            </a:r>
          </a:p>
        </p:txBody>
      </p:sp>
      <p:sp>
        <p:nvSpPr>
          <p:cNvPr id="148" name="Textplatzhalter 4"/>
          <p:cNvSpPr>
            <a:spLocks noGrp="1"/>
          </p:cNvSpPr>
          <p:nvPr>
            <p:ph type="body" sz="quarter" idx="13"/>
          </p:nvPr>
        </p:nvSpPr>
        <p:spPr>
          <a:xfrm>
            <a:off x="9909175" y="3070225"/>
            <a:ext cx="8623300" cy="1279525"/>
          </a:xfrm>
          <a:prstGeom prst="rect">
            <a:avLst/>
          </a:prstGeom>
        </p:spPr>
        <p:txBody>
          <a:bodyPr anchor="b"/>
          <a:lstStyle/>
          <a:p>
            <a:pPr marL="0" indent="0">
              <a:defRPr sz="2400" b="1"/>
            </a:pPr>
            <a:endParaRPr/>
          </a:p>
        </p:txBody>
      </p:sp>
      <p:sp>
        <p:nvSpPr>
          <p:cNvPr id="149"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Nur Titel">
    <p:spTree>
      <p:nvGrpSpPr>
        <p:cNvPr id="1" name=""/>
        <p:cNvGrpSpPr/>
        <p:nvPr/>
      </p:nvGrpSpPr>
      <p:grpSpPr>
        <a:xfrm>
          <a:off x="0" y="0"/>
          <a:ext cx="0" cy="0"/>
          <a:chOff x="0" y="0"/>
          <a:chExt cx="0" cy="0"/>
        </a:xfrm>
      </p:grpSpPr>
      <p:sp>
        <p:nvSpPr>
          <p:cNvPr id="156" name="Title Text"/>
          <p:cNvSpPr txBox="1">
            <a:spLocks noGrp="1"/>
          </p:cNvSpPr>
          <p:nvPr>
            <p:ph type="title"/>
          </p:nvPr>
        </p:nvSpPr>
        <p:spPr>
          <a:prstGeom prst="rect">
            <a:avLst/>
          </a:prstGeom>
        </p:spPr>
        <p:txBody>
          <a:bodyPr/>
          <a:lstStyle/>
          <a:p>
            <a:r>
              <a:t>Title Text</a:t>
            </a:r>
          </a:p>
        </p:txBody>
      </p:sp>
      <p:sp>
        <p:nvSpPr>
          <p:cNvPr id="157"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Leer">
    <p:spTree>
      <p:nvGrpSpPr>
        <p:cNvPr id="1" name=""/>
        <p:cNvGrpSpPr/>
        <p:nvPr/>
      </p:nvGrpSpPr>
      <p:grpSpPr>
        <a:xfrm>
          <a:off x="0" y="0"/>
          <a:ext cx="0" cy="0"/>
          <a:chOff x="0" y="0"/>
          <a:chExt cx="0" cy="0"/>
        </a:xfrm>
      </p:grpSpPr>
      <p:sp>
        <p:nvSpPr>
          <p:cNvPr id="164"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Inhalt mit Beschriftung">
    <p:spTree>
      <p:nvGrpSpPr>
        <p:cNvPr id="1" name=""/>
        <p:cNvGrpSpPr/>
        <p:nvPr/>
      </p:nvGrpSpPr>
      <p:grpSpPr>
        <a:xfrm>
          <a:off x="0" y="0"/>
          <a:ext cx="0" cy="0"/>
          <a:chOff x="0" y="0"/>
          <a:chExt cx="0" cy="0"/>
        </a:xfrm>
      </p:grpSpPr>
      <p:sp>
        <p:nvSpPr>
          <p:cNvPr id="171" name="Title Text"/>
          <p:cNvSpPr txBox="1">
            <a:spLocks noGrp="1"/>
          </p:cNvSpPr>
          <p:nvPr>
            <p:ph type="title"/>
          </p:nvPr>
        </p:nvSpPr>
        <p:spPr>
          <a:xfrm>
            <a:off x="974725" y="546100"/>
            <a:ext cx="6418263" cy="2324100"/>
          </a:xfrm>
          <a:prstGeom prst="rect">
            <a:avLst/>
          </a:prstGeom>
        </p:spPr>
        <p:txBody>
          <a:bodyPr anchor="b"/>
          <a:lstStyle>
            <a:lvl1pPr>
              <a:defRPr sz="2000" b="1"/>
            </a:lvl1pPr>
          </a:lstStyle>
          <a:p>
            <a:r>
              <a:t>Title Text</a:t>
            </a:r>
          </a:p>
        </p:txBody>
      </p:sp>
      <p:sp>
        <p:nvSpPr>
          <p:cNvPr id="172" name="Body Level One…"/>
          <p:cNvSpPr txBox="1">
            <a:spLocks noGrp="1"/>
          </p:cNvSpPr>
          <p:nvPr>
            <p:ph type="body" idx="1"/>
          </p:nvPr>
        </p:nvSpPr>
        <p:spPr>
          <a:xfrm>
            <a:off x="7626350" y="546100"/>
            <a:ext cx="10906125" cy="11706225"/>
          </a:xfrm>
          <a:prstGeom prst="rect">
            <a:avLst/>
          </a:prstGeom>
        </p:spPr>
        <p:txBody>
          <a:bodyPr/>
          <a:lstStyle>
            <a:lvl1pPr>
              <a:defRPr sz="3200"/>
            </a:lvl1pPr>
            <a:lvl2pPr>
              <a:defRPr sz="3200"/>
            </a:lvl2pPr>
            <a:lvl3pPr>
              <a:defRPr sz="3200"/>
            </a:lvl3pPr>
            <a:lvl4pPr>
              <a:defRPr sz="3200"/>
            </a:lvl4pPr>
            <a:lvl5pPr>
              <a:defRPr sz="3200"/>
            </a:lvl5pPr>
          </a:lstStyle>
          <a:p>
            <a:r>
              <a:t>Body Level One</a:t>
            </a:r>
          </a:p>
          <a:p>
            <a:pPr lvl="1"/>
            <a:r>
              <a:t>Body Level Two</a:t>
            </a:r>
          </a:p>
          <a:p>
            <a:pPr lvl="2"/>
            <a:r>
              <a:t>Body Level Three</a:t>
            </a:r>
          </a:p>
          <a:p>
            <a:pPr lvl="3"/>
            <a:r>
              <a:t>Body Level Four</a:t>
            </a:r>
          </a:p>
          <a:p>
            <a:pPr lvl="4"/>
            <a:r>
              <a:t>Body Level Five</a:t>
            </a:r>
          </a:p>
        </p:txBody>
      </p:sp>
      <p:sp>
        <p:nvSpPr>
          <p:cNvPr id="173" name="Textplatzhalter 3"/>
          <p:cNvSpPr>
            <a:spLocks noGrp="1"/>
          </p:cNvSpPr>
          <p:nvPr>
            <p:ph type="body" sz="half" idx="13"/>
          </p:nvPr>
        </p:nvSpPr>
        <p:spPr>
          <a:xfrm>
            <a:off x="974724" y="2870200"/>
            <a:ext cx="6418265" cy="9382125"/>
          </a:xfrm>
          <a:prstGeom prst="rect">
            <a:avLst/>
          </a:prstGeom>
        </p:spPr>
        <p:txBody>
          <a:bodyPr/>
          <a:lstStyle/>
          <a:p>
            <a:pPr marL="0" indent="0">
              <a:defRPr sz="1400"/>
            </a:pPr>
            <a:endParaRPr/>
          </a:p>
        </p:txBody>
      </p:sp>
      <p:sp>
        <p:nvSpPr>
          <p:cNvPr id="174"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el und Inhal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Bild mit Beschriftung">
    <p:spTree>
      <p:nvGrpSpPr>
        <p:cNvPr id="1" name=""/>
        <p:cNvGrpSpPr/>
        <p:nvPr/>
      </p:nvGrpSpPr>
      <p:grpSpPr>
        <a:xfrm>
          <a:off x="0" y="0"/>
          <a:ext cx="0" cy="0"/>
          <a:chOff x="0" y="0"/>
          <a:chExt cx="0" cy="0"/>
        </a:xfrm>
      </p:grpSpPr>
      <p:sp>
        <p:nvSpPr>
          <p:cNvPr id="181" name="Title Text"/>
          <p:cNvSpPr txBox="1">
            <a:spLocks noGrp="1"/>
          </p:cNvSpPr>
          <p:nvPr>
            <p:ph type="title"/>
          </p:nvPr>
        </p:nvSpPr>
        <p:spPr>
          <a:xfrm>
            <a:off x="3824287" y="9601200"/>
            <a:ext cx="11703051" cy="1133475"/>
          </a:xfrm>
          <a:prstGeom prst="rect">
            <a:avLst/>
          </a:prstGeom>
        </p:spPr>
        <p:txBody>
          <a:bodyPr anchor="b"/>
          <a:lstStyle>
            <a:lvl1pPr>
              <a:defRPr sz="2000" b="1"/>
            </a:lvl1pPr>
          </a:lstStyle>
          <a:p>
            <a:r>
              <a:t>Title Text</a:t>
            </a:r>
          </a:p>
        </p:txBody>
      </p:sp>
      <p:sp>
        <p:nvSpPr>
          <p:cNvPr id="182" name="Bildplatzhalter 2"/>
          <p:cNvSpPr>
            <a:spLocks noGrp="1"/>
          </p:cNvSpPr>
          <p:nvPr>
            <p:ph type="pic" sz="half" idx="13"/>
          </p:nvPr>
        </p:nvSpPr>
        <p:spPr>
          <a:xfrm>
            <a:off x="3824287" y="1225550"/>
            <a:ext cx="11703051" cy="8229600"/>
          </a:xfrm>
          <a:prstGeom prst="rect">
            <a:avLst/>
          </a:prstGeom>
        </p:spPr>
        <p:txBody>
          <a:bodyPr lIns="91439" rIns="91439">
            <a:noAutofit/>
          </a:bodyPr>
          <a:lstStyle/>
          <a:p>
            <a:endParaRPr/>
          </a:p>
        </p:txBody>
      </p:sp>
      <p:sp>
        <p:nvSpPr>
          <p:cNvPr id="183" name="Body Level One…"/>
          <p:cNvSpPr txBox="1">
            <a:spLocks noGrp="1"/>
          </p:cNvSpPr>
          <p:nvPr>
            <p:ph type="body" sz="quarter" idx="1"/>
          </p:nvPr>
        </p:nvSpPr>
        <p:spPr>
          <a:xfrm>
            <a:off x="3824287" y="10734675"/>
            <a:ext cx="11703051" cy="1609725"/>
          </a:xfrm>
          <a:prstGeom prst="rect">
            <a:avLst/>
          </a:prstGeom>
        </p:spPr>
        <p:txBody>
          <a:bodyPr/>
          <a:lstStyle>
            <a:lvl1pPr marL="0" indent="0">
              <a:defRPr sz="1400"/>
            </a:lvl1pPr>
            <a:lvl2pPr marL="0" indent="457200">
              <a:defRPr sz="1400"/>
            </a:lvl2pPr>
            <a:lvl3pPr marL="0" indent="914400">
              <a:defRPr sz="1400"/>
            </a:lvl3pPr>
            <a:lvl4pPr marL="0" indent="1371600">
              <a:defRPr sz="1400"/>
            </a:lvl4pPr>
            <a:lvl5pPr marL="0" indent="1828800">
              <a:defRPr sz="1400"/>
            </a:lvl5pPr>
          </a:lstStyle>
          <a:p>
            <a:r>
              <a:t>Body Level One</a:t>
            </a:r>
          </a:p>
          <a:p>
            <a:pPr lvl="1"/>
            <a:r>
              <a:t>Body Level Two</a:t>
            </a:r>
          </a:p>
          <a:p>
            <a:pPr lvl="2"/>
            <a:r>
              <a:t>Body Level Three</a:t>
            </a:r>
          </a:p>
          <a:p>
            <a:pPr lvl="3"/>
            <a:r>
              <a:t>Body Level Four</a:t>
            </a:r>
          </a:p>
          <a:p>
            <a:pPr lvl="4"/>
            <a:r>
              <a:t>Body Level Five</a:t>
            </a:r>
          </a:p>
        </p:txBody>
      </p:sp>
      <p:sp>
        <p:nvSpPr>
          <p:cNvPr id="184"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Titel und vertikaler Text">
    <p:spTree>
      <p:nvGrpSpPr>
        <p:cNvPr id="1" name=""/>
        <p:cNvGrpSpPr/>
        <p:nvPr/>
      </p:nvGrpSpPr>
      <p:grpSpPr>
        <a:xfrm>
          <a:off x="0" y="0"/>
          <a:ext cx="0" cy="0"/>
          <a:chOff x="0" y="0"/>
          <a:chExt cx="0" cy="0"/>
        </a:xfrm>
      </p:grpSpPr>
      <p:sp>
        <p:nvSpPr>
          <p:cNvPr id="191" name="Title Text"/>
          <p:cNvSpPr txBox="1">
            <a:spLocks noGrp="1"/>
          </p:cNvSpPr>
          <p:nvPr>
            <p:ph type="title"/>
          </p:nvPr>
        </p:nvSpPr>
        <p:spPr>
          <a:prstGeom prst="rect">
            <a:avLst/>
          </a:prstGeom>
        </p:spPr>
        <p:txBody>
          <a:bodyPr/>
          <a:lstStyle/>
          <a:p>
            <a:r>
              <a:t>Title Text</a:t>
            </a:r>
          </a:p>
        </p:txBody>
      </p:sp>
      <p:sp>
        <p:nvSpPr>
          <p:cNvPr id="192"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9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Vertikaler Titel und Text">
    <p:spTree>
      <p:nvGrpSpPr>
        <p:cNvPr id="1" name=""/>
        <p:cNvGrpSpPr/>
        <p:nvPr/>
      </p:nvGrpSpPr>
      <p:grpSpPr>
        <a:xfrm>
          <a:off x="0" y="0"/>
          <a:ext cx="0" cy="0"/>
          <a:chOff x="0" y="0"/>
          <a:chExt cx="0" cy="0"/>
        </a:xfrm>
      </p:grpSpPr>
      <p:sp>
        <p:nvSpPr>
          <p:cNvPr id="200" name="Title Text"/>
          <p:cNvSpPr txBox="1">
            <a:spLocks noGrp="1"/>
          </p:cNvSpPr>
          <p:nvPr>
            <p:ph type="title"/>
          </p:nvPr>
        </p:nvSpPr>
        <p:spPr>
          <a:xfrm>
            <a:off x="14143037" y="549275"/>
            <a:ext cx="4389438" cy="11703050"/>
          </a:xfrm>
          <a:prstGeom prst="rect">
            <a:avLst/>
          </a:prstGeom>
        </p:spPr>
        <p:txBody>
          <a:bodyPr/>
          <a:lstStyle/>
          <a:p>
            <a:r>
              <a:t>Title Text</a:t>
            </a:r>
          </a:p>
        </p:txBody>
      </p:sp>
      <p:sp>
        <p:nvSpPr>
          <p:cNvPr id="201" name="Body Level One…"/>
          <p:cNvSpPr txBox="1">
            <a:spLocks noGrp="1"/>
          </p:cNvSpPr>
          <p:nvPr>
            <p:ph type="body" idx="1"/>
          </p:nvPr>
        </p:nvSpPr>
        <p:spPr>
          <a:xfrm>
            <a:off x="974725" y="549275"/>
            <a:ext cx="13015913" cy="1170305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0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Abschnittsüberschrift">
    <p:spTree>
      <p:nvGrpSpPr>
        <p:cNvPr id="1" name=""/>
        <p:cNvGrpSpPr/>
        <p:nvPr/>
      </p:nvGrpSpPr>
      <p:grpSpPr>
        <a:xfrm>
          <a:off x="0" y="0"/>
          <a:ext cx="0" cy="0"/>
          <a:chOff x="0" y="0"/>
          <a:chExt cx="0" cy="0"/>
        </a:xfrm>
      </p:grpSpPr>
      <p:sp>
        <p:nvSpPr>
          <p:cNvPr id="29" name="Title Text"/>
          <p:cNvSpPr txBox="1">
            <a:spLocks noGrp="1"/>
          </p:cNvSpPr>
          <p:nvPr>
            <p:ph type="title"/>
          </p:nvPr>
        </p:nvSpPr>
        <p:spPr>
          <a:xfrm>
            <a:off x="1541462" y="8813800"/>
            <a:ext cx="16579851" cy="2724150"/>
          </a:xfrm>
          <a:prstGeom prst="rect">
            <a:avLst/>
          </a:prstGeom>
        </p:spPr>
        <p:txBody>
          <a:bodyPr/>
          <a:lstStyle>
            <a:lvl1pPr>
              <a:defRPr sz="4000" b="1" cap="all"/>
            </a:lvl1pPr>
          </a:lstStyle>
          <a:p>
            <a:r>
              <a:t>Title Text</a:t>
            </a:r>
          </a:p>
        </p:txBody>
      </p:sp>
      <p:sp>
        <p:nvSpPr>
          <p:cNvPr id="30" name="Body Level One…"/>
          <p:cNvSpPr txBox="1">
            <a:spLocks noGrp="1"/>
          </p:cNvSpPr>
          <p:nvPr>
            <p:ph type="body" sz="quarter" idx="1"/>
          </p:nvPr>
        </p:nvSpPr>
        <p:spPr>
          <a:xfrm>
            <a:off x="1541462" y="5813425"/>
            <a:ext cx="16579851" cy="3000375"/>
          </a:xfrm>
          <a:prstGeom prst="rect">
            <a:avLst/>
          </a:prstGeom>
        </p:spPr>
        <p:txBody>
          <a:bodyPr anchor="b"/>
          <a:lstStyle>
            <a:lvl1pPr marL="0" indent="0">
              <a:defRPr sz="2000"/>
            </a:lvl1pPr>
            <a:lvl2pPr marL="0" indent="457200">
              <a:defRPr sz="2000"/>
            </a:lvl2pPr>
            <a:lvl3pPr marL="0" indent="914400">
              <a:defRPr sz="2000"/>
            </a:lvl3pPr>
            <a:lvl4pPr marL="0" indent="1371600">
              <a:defRPr sz="2000"/>
            </a:lvl4pPr>
            <a:lvl5pPr marL="0" indent="1828800">
              <a:defRPr sz="2000"/>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Zwei Inhalte">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974725" y="3200400"/>
            <a:ext cx="8702675" cy="9051925"/>
          </a:xfrm>
          <a:prstGeom prst="rect">
            <a:avLst/>
          </a:prstGeom>
        </p:spPr>
        <p:txBody>
          <a:bodyPr/>
          <a:lstStyle>
            <a:lvl1pPr>
              <a:defRPr sz="2800"/>
            </a:lvl1pPr>
            <a:lvl2pPr>
              <a:defRPr sz="2800"/>
            </a:lvl2pPr>
            <a:lvl3pPr>
              <a:defRPr sz="2800"/>
            </a:lvl3pPr>
            <a:lvl4pPr>
              <a:defRPr sz="2800"/>
            </a:lvl4pPr>
            <a:lvl5pPr>
              <a:defRPr sz="2800"/>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Vergleich">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Body Level One…"/>
          <p:cNvSpPr txBox="1">
            <a:spLocks noGrp="1"/>
          </p:cNvSpPr>
          <p:nvPr>
            <p:ph type="body" sz="quarter" idx="1"/>
          </p:nvPr>
        </p:nvSpPr>
        <p:spPr>
          <a:xfrm>
            <a:off x="974725" y="3070225"/>
            <a:ext cx="8620125" cy="1279525"/>
          </a:xfrm>
          <a:prstGeom prst="rect">
            <a:avLst/>
          </a:prstGeom>
        </p:spPr>
        <p:txBody>
          <a:bodyPr anchor="b"/>
          <a:lstStyle>
            <a:lvl1pPr marL="0" indent="0">
              <a:defRPr sz="2400" b="1"/>
            </a:lvl1pPr>
            <a:lvl2pPr marL="0" indent="457200">
              <a:defRPr sz="2400" b="1"/>
            </a:lvl2pPr>
            <a:lvl3pPr marL="0" indent="914400">
              <a:defRPr sz="2400" b="1"/>
            </a:lvl3pPr>
            <a:lvl4pPr marL="0" indent="1371600">
              <a:defRPr sz="2400" b="1"/>
            </a:lvl4pPr>
            <a:lvl5pPr marL="0" indent="1828800">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platzhalter 4"/>
          <p:cNvSpPr>
            <a:spLocks noGrp="1"/>
          </p:cNvSpPr>
          <p:nvPr>
            <p:ph type="body" sz="quarter" idx="13"/>
          </p:nvPr>
        </p:nvSpPr>
        <p:spPr>
          <a:xfrm>
            <a:off x="9909175" y="3070225"/>
            <a:ext cx="8623300" cy="1279525"/>
          </a:xfrm>
          <a:prstGeom prst="rect">
            <a:avLst/>
          </a:prstGeom>
        </p:spPr>
        <p:txBody>
          <a:bodyPr anchor="b"/>
          <a:lstStyle/>
          <a:p>
            <a:pPr marL="0" indent="0">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Nur Titel">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Leer">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Inhalt mit Beschriftung">
    <p:spTree>
      <p:nvGrpSpPr>
        <p:cNvPr id="1" name=""/>
        <p:cNvGrpSpPr/>
        <p:nvPr/>
      </p:nvGrpSpPr>
      <p:grpSpPr>
        <a:xfrm>
          <a:off x="0" y="0"/>
          <a:ext cx="0" cy="0"/>
          <a:chOff x="0" y="0"/>
          <a:chExt cx="0" cy="0"/>
        </a:xfrm>
      </p:grpSpPr>
      <p:sp>
        <p:nvSpPr>
          <p:cNvPr id="72" name="Title Text"/>
          <p:cNvSpPr txBox="1">
            <a:spLocks noGrp="1"/>
          </p:cNvSpPr>
          <p:nvPr>
            <p:ph type="title"/>
          </p:nvPr>
        </p:nvSpPr>
        <p:spPr>
          <a:xfrm>
            <a:off x="974725" y="546100"/>
            <a:ext cx="6418263" cy="2324100"/>
          </a:xfrm>
          <a:prstGeom prst="rect">
            <a:avLst/>
          </a:prstGeom>
        </p:spPr>
        <p:txBody>
          <a:bodyPr anchor="b"/>
          <a:lstStyle>
            <a:lvl1pPr>
              <a:defRPr sz="2000" b="1"/>
            </a:lvl1pPr>
          </a:lstStyle>
          <a:p>
            <a:r>
              <a:t>Title Text</a:t>
            </a:r>
          </a:p>
        </p:txBody>
      </p:sp>
      <p:sp>
        <p:nvSpPr>
          <p:cNvPr id="73" name="Body Level One…"/>
          <p:cNvSpPr txBox="1">
            <a:spLocks noGrp="1"/>
          </p:cNvSpPr>
          <p:nvPr>
            <p:ph type="body" idx="1"/>
          </p:nvPr>
        </p:nvSpPr>
        <p:spPr>
          <a:xfrm>
            <a:off x="7626350" y="546100"/>
            <a:ext cx="10906125" cy="11706225"/>
          </a:xfrm>
          <a:prstGeom prst="rect">
            <a:avLst/>
          </a:prstGeom>
        </p:spPr>
        <p:txBody>
          <a:bodyPr/>
          <a:lstStyle>
            <a:lvl1pPr>
              <a:defRPr sz="3200"/>
            </a:lvl1pPr>
            <a:lvl2pPr>
              <a:defRPr sz="3200"/>
            </a:lvl2pPr>
            <a:lvl3pPr>
              <a:defRPr sz="3200"/>
            </a:lvl3pPr>
            <a:lvl4pPr>
              <a:defRPr sz="3200"/>
            </a:lvl4pPr>
            <a:lvl5pPr>
              <a:defRPr sz="3200"/>
            </a:lvl5pPr>
          </a:lstStyle>
          <a:p>
            <a:r>
              <a:t>Body Level One</a:t>
            </a:r>
          </a:p>
          <a:p>
            <a:pPr lvl="1"/>
            <a:r>
              <a:t>Body Level Two</a:t>
            </a:r>
          </a:p>
          <a:p>
            <a:pPr lvl="2"/>
            <a:r>
              <a:t>Body Level Three</a:t>
            </a:r>
          </a:p>
          <a:p>
            <a:pPr lvl="3"/>
            <a:r>
              <a:t>Body Level Four</a:t>
            </a:r>
          </a:p>
          <a:p>
            <a:pPr lvl="4"/>
            <a:r>
              <a:t>Body Level Five</a:t>
            </a:r>
          </a:p>
        </p:txBody>
      </p:sp>
      <p:sp>
        <p:nvSpPr>
          <p:cNvPr id="74" name="Textplatzhalter 3"/>
          <p:cNvSpPr>
            <a:spLocks noGrp="1"/>
          </p:cNvSpPr>
          <p:nvPr>
            <p:ph type="body" sz="half" idx="13"/>
          </p:nvPr>
        </p:nvSpPr>
        <p:spPr>
          <a:xfrm>
            <a:off x="974724" y="2870200"/>
            <a:ext cx="6418265" cy="9382125"/>
          </a:xfrm>
          <a:prstGeom prst="rect">
            <a:avLst/>
          </a:prstGeom>
        </p:spPr>
        <p:txBody>
          <a:bodyPr/>
          <a:lstStyle/>
          <a:p>
            <a:pPr marL="0" indent="0">
              <a:defRPr sz="14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ild mit Beschriftung">
    <p:spTree>
      <p:nvGrpSpPr>
        <p:cNvPr id="1" name=""/>
        <p:cNvGrpSpPr/>
        <p:nvPr/>
      </p:nvGrpSpPr>
      <p:grpSpPr>
        <a:xfrm>
          <a:off x="0" y="0"/>
          <a:ext cx="0" cy="0"/>
          <a:chOff x="0" y="0"/>
          <a:chExt cx="0" cy="0"/>
        </a:xfrm>
      </p:grpSpPr>
      <p:sp>
        <p:nvSpPr>
          <p:cNvPr id="82" name="Title Text"/>
          <p:cNvSpPr txBox="1">
            <a:spLocks noGrp="1"/>
          </p:cNvSpPr>
          <p:nvPr>
            <p:ph type="title"/>
          </p:nvPr>
        </p:nvSpPr>
        <p:spPr>
          <a:xfrm>
            <a:off x="3824287" y="9601200"/>
            <a:ext cx="11703051" cy="1133475"/>
          </a:xfrm>
          <a:prstGeom prst="rect">
            <a:avLst/>
          </a:prstGeom>
        </p:spPr>
        <p:txBody>
          <a:bodyPr anchor="b"/>
          <a:lstStyle>
            <a:lvl1pPr>
              <a:defRPr sz="2000" b="1"/>
            </a:lvl1pPr>
          </a:lstStyle>
          <a:p>
            <a:r>
              <a:t>Title Text</a:t>
            </a:r>
          </a:p>
        </p:txBody>
      </p:sp>
      <p:sp>
        <p:nvSpPr>
          <p:cNvPr id="83" name="Bildplatzhalter 2"/>
          <p:cNvSpPr>
            <a:spLocks noGrp="1"/>
          </p:cNvSpPr>
          <p:nvPr>
            <p:ph type="pic" sz="half" idx="13"/>
          </p:nvPr>
        </p:nvSpPr>
        <p:spPr>
          <a:xfrm>
            <a:off x="3824287" y="1225550"/>
            <a:ext cx="11703051" cy="8229600"/>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3824287" y="10734675"/>
            <a:ext cx="11703051" cy="1609725"/>
          </a:xfrm>
          <a:prstGeom prst="rect">
            <a:avLst/>
          </a:prstGeom>
        </p:spPr>
        <p:txBody>
          <a:bodyPr/>
          <a:lstStyle>
            <a:lvl1pPr marL="0" indent="0">
              <a:defRPr sz="1400"/>
            </a:lvl1pPr>
            <a:lvl2pPr marL="0" indent="457200">
              <a:defRPr sz="1400"/>
            </a:lvl2pPr>
            <a:lvl3pPr marL="0" indent="914400">
              <a:defRPr sz="1400"/>
            </a:lvl3pPr>
            <a:lvl4pPr marL="0" indent="1371600">
              <a:defRPr sz="1400"/>
            </a:lvl4pPr>
            <a:lvl5pPr marL="0" indent="1828800">
              <a:defRPr sz="1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Off val="44000"/>
          </a:schemeClr>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974725" y="549275"/>
            <a:ext cx="17557750" cy="2286000"/>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r>
              <a:t>Title Text</a:t>
            </a:r>
          </a:p>
        </p:txBody>
      </p:sp>
      <p:sp>
        <p:nvSpPr>
          <p:cNvPr id="3" name="Body Level One…"/>
          <p:cNvSpPr txBox="1">
            <a:spLocks noGrp="1"/>
          </p:cNvSpPr>
          <p:nvPr>
            <p:ph type="body" idx="1"/>
          </p:nvPr>
        </p:nvSpPr>
        <p:spPr>
          <a:xfrm>
            <a:off x="974725" y="3200400"/>
            <a:ext cx="17557750" cy="9051925"/>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9428479" y="12344400"/>
            <a:ext cx="4551681" cy="736601"/>
          </a:xfrm>
          <a:prstGeom prst="rect">
            <a:avLst/>
          </a:prstGeom>
          <a:ln w="12700">
            <a:miter lim="400000"/>
          </a:ln>
        </p:spPr>
        <p:txBody>
          <a:bodyPr wrap="none" lIns="45719" rIns="45719" anchor="ctr">
            <a:spAutoFit/>
          </a:bodyPr>
          <a:lstStyle>
            <a:lvl1pPr algn="r">
              <a:defRPr sz="1200"/>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ransition spd="med"/>
  <p:txStyles>
    <p:titleStyle>
      <a:lvl1pPr marL="0" marR="0" indent="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1pPr>
      <a:lvl2pPr marL="0" marR="0" indent="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2pPr>
      <a:lvl3pPr marL="0" marR="0" indent="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3pPr>
      <a:lvl4pPr marL="0" marR="0" indent="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4pPr>
      <a:lvl5pPr marL="0" marR="0" indent="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5pPr>
      <a:lvl6pPr marL="0" marR="0" indent="4572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6pPr>
      <a:lvl7pPr marL="0" marR="0" indent="9144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7pPr>
      <a:lvl8pPr marL="0" marR="0" indent="13716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8pPr>
      <a:lvl9pPr marL="0" marR="0" indent="18288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9pPr>
    </p:titleStyle>
    <p:bodyStyle>
      <a:lvl1pPr marL="342900" marR="0" indent="-3429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1pPr>
      <a:lvl2pPr marL="342900" marR="0" indent="-1143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2pPr>
      <a:lvl3pPr marL="342900" marR="0" indent="1143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3pPr>
      <a:lvl4pPr marL="342900" marR="0" indent="3429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4pPr>
      <a:lvl5pPr marL="342900" marR="0" indent="5715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5pPr>
      <a:lvl6pPr marL="342900" marR="0" indent="10287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6pPr>
      <a:lvl7pPr marL="342900" marR="0" indent="14859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7pPr>
      <a:lvl8pPr marL="342900" marR="0" indent="19431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8pPr>
      <a:lvl9pPr marL="342900" marR="0" indent="2400300" algn="l" defTabSz="457200" rtl="0" latinLnBrk="0">
        <a:lnSpc>
          <a:spcPct val="100000"/>
        </a:lnSpc>
        <a:spcBef>
          <a:spcPts val="0"/>
        </a:spcBef>
        <a:spcAft>
          <a:spcPts val="0"/>
        </a:spcAft>
        <a:buClrTx/>
        <a:buSzTx/>
        <a:buFontTx/>
        <a:buNone/>
        <a:tabLst/>
        <a:defRPr sz="800" b="0" i="0" u="none" strike="noStrike" cap="none" spc="0" baseline="0">
          <a:ln>
            <a:noFill/>
          </a:ln>
          <a:solidFill>
            <a:srgbClr val="000000"/>
          </a:solidFill>
          <a:uFillTx/>
          <a:latin typeface="+mn-lt"/>
          <a:ea typeface="+mn-ea"/>
          <a:cs typeface="+mn-cs"/>
          <a:sym typeface="Arial"/>
        </a:defRPr>
      </a:lvl9pPr>
    </p:bodyStyle>
    <p:otherStyle>
      <a:lvl1pPr marL="0" marR="0" indent="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1pPr>
      <a:lvl2pPr marL="0" marR="0" indent="3429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2pPr>
      <a:lvl3pPr marL="0" marR="0" indent="6858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3pPr>
      <a:lvl4pPr marL="0" marR="0" indent="10287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4pPr>
      <a:lvl5pPr marL="0" marR="0" indent="13716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5pPr>
      <a:lvl6pPr marL="0" marR="0" indent="22860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6pPr>
      <a:lvl7pPr marL="0" marR="0" indent="27432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7pPr>
      <a:lvl8pPr marL="0" marR="0" indent="32004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8pPr>
      <a:lvl9pPr marL="0" marR="0" indent="3657600" algn="r" defTabSz="1168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AutoShape 7"/>
          <p:cNvSpPr txBox="1"/>
          <p:nvPr/>
        </p:nvSpPr>
        <p:spPr>
          <a:xfrm>
            <a:off x="663574" y="376438"/>
            <a:ext cx="17961310" cy="687685"/>
          </a:xfrm>
          <a:prstGeom prst="rect">
            <a:avLst/>
          </a:prstGeom>
          <a:ln w="12700">
            <a:miter lim="400000"/>
          </a:ln>
          <a:extLst>
            <a:ext uri="{C572A759-6A51-4108-AA02-DFA0A04FC94B}">
              <ma14:wrappingTextBoxFlag xmlns="" xmlns:ma14="http://schemas.microsoft.com/office/mac/drawingml/2011/main" val="1"/>
            </a:ext>
          </a:extLst>
        </p:spPr>
        <p:txBody>
          <a:bodyPr wrap="square" lIns="35717" tIns="35717" rIns="35717" bIns="35717" anchor="ctr">
            <a:spAutoFit/>
          </a:bodyPr>
          <a:lstStyle>
            <a:lvl1pPr algn="l">
              <a:defRPr sz="2200" b="1"/>
            </a:lvl1pPr>
          </a:lstStyle>
          <a:p>
            <a:pPr algn="ctr"/>
            <a:r>
              <a:rPr lang="en-US" sz="2000" dirty="0">
                <a:solidFill>
                  <a:srgbClr val="CC6600"/>
                </a:solidFill>
              </a:rPr>
              <a:t>Influence of Women’s Empowerment Indices on the Utilization of Skilled Maternity Care: Evidence from Rural Nigeria</a:t>
            </a:r>
          </a:p>
          <a:p>
            <a:pPr algn="ctr"/>
            <a:r>
              <a:rPr lang="en-US" sz="2000" dirty="0">
                <a:solidFill>
                  <a:srgbClr val="CC6600"/>
                </a:solidFill>
              </a:rPr>
              <a:t>Ntoimo LFC, </a:t>
            </a:r>
            <a:r>
              <a:rPr lang="en-US" sz="2000" dirty="0" err="1">
                <a:solidFill>
                  <a:srgbClr val="CC6600"/>
                </a:solidFill>
              </a:rPr>
              <a:t>Okonofua</a:t>
            </a:r>
            <a:r>
              <a:rPr lang="en-US" sz="2000" dirty="0">
                <a:solidFill>
                  <a:srgbClr val="CC6600"/>
                </a:solidFill>
              </a:rPr>
              <a:t> FE, </a:t>
            </a:r>
            <a:r>
              <a:rPr lang="en-US" sz="2000" dirty="0" err="1">
                <a:solidFill>
                  <a:srgbClr val="CC6600"/>
                </a:solidFill>
              </a:rPr>
              <a:t>Aikpitanyi</a:t>
            </a:r>
            <a:r>
              <a:rPr lang="en-US" sz="2000" dirty="0">
                <a:solidFill>
                  <a:srgbClr val="CC6600"/>
                </a:solidFill>
              </a:rPr>
              <a:t> J, Yaya S, Johnson E, </a:t>
            </a:r>
            <a:r>
              <a:rPr lang="en-US" sz="2000" dirty="0" err="1">
                <a:solidFill>
                  <a:srgbClr val="CC6600"/>
                </a:solidFill>
              </a:rPr>
              <a:t>Sombie</a:t>
            </a:r>
            <a:r>
              <a:rPr lang="en-US" sz="2000" dirty="0">
                <a:solidFill>
                  <a:srgbClr val="CC6600"/>
                </a:solidFill>
              </a:rPr>
              <a:t> I, &amp; </a:t>
            </a:r>
            <a:r>
              <a:rPr lang="en-US" sz="2000" dirty="0" err="1">
                <a:solidFill>
                  <a:srgbClr val="CC6600"/>
                </a:solidFill>
              </a:rPr>
              <a:t>Aina</a:t>
            </a:r>
            <a:r>
              <a:rPr lang="en-US" sz="2000" dirty="0">
                <a:solidFill>
                  <a:srgbClr val="CC6600"/>
                </a:solidFill>
              </a:rPr>
              <a:t> O</a:t>
            </a:r>
            <a:endParaRPr sz="2000" dirty="0">
              <a:solidFill>
                <a:srgbClr val="CC6600"/>
              </a:solidFill>
            </a:endParaRPr>
          </a:p>
        </p:txBody>
      </p:sp>
      <p:sp>
        <p:nvSpPr>
          <p:cNvPr id="217" name="AutoShape 8"/>
          <p:cNvSpPr txBox="1"/>
          <p:nvPr/>
        </p:nvSpPr>
        <p:spPr>
          <a:xfrm>
            <a:off x="10083641" y="1390094"/>
            <a:ext cx="8867991" cy="295824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t">
            <a:spAutoFit/>
          </a:bodyPr>
          <a:lstStyle>
            <a:lvl1pPr algn="just">
              <a:lnSpc>
                <a:spcPct val="110000"/>
              </a:lnSpc>
              <a:defRPr sz="1600"/>
            </a:lvl1pPr>
          </a:lstStyle>
          <a:p>
            <a:r>
              <a:rPr lang="en-US" sz="2000" b="1" dirty="0"/>
              <a:t>Current evidence shows that skilled maternity care is still a big public health problem in Nigeria. </a:t>
            </a:r>
          </a:p>
          <a:p>
            <a:r>
              <a:rPr lang="en-US" sz="2000" b="1" dirty="0"/>
              <a:t>In 2018, 67% of women of reproductive age who were pregnant in the fives years before the 2018 NDHS received skilled antenatal care, 39% delivered in a facility, and 42% received postnatal care. </a:t>
            </a:r>
          </a:p>
          <a:p>
            <a:r>
              <a:rPr lang="en-US" sz="2000" b="1" dirty="0"/>
              <a:t>This figure is even lower in the rural areas - 56%, 26%, 30%  </a:t>
            </a:r>
          </a:p>
          <a:p>
            <a:r>
              <a:rPr lang="en-US" sz="2000" b="1" dirty="0"/>
              <a:t>The WHO as well as Nigeria’s </a:t>
            </a:r>
            <a:r>
              <a:rPr lang="en-US" sz="2000" b="1" dirty="0" err="1"/>
              <a:t>FMoH</a:t>
            </a:r>
            <a:r>
              <a:rPr lang="en-US" sz="2000" b="1" dirty="0"/>
              <a:t> recommend all three levels of care to prevent maternal death.</a:t>
            </a:r>
          </a:p>
          <a:p>
            <a:endParaRPr lang="en-US" dirty="0"/>
          </a:p>
        </p:txBody>
      </p:sp>
      <p:sp>
        <p:nvSpPr>
          <p:cNvPr id="24" name="Rectangle 2"/>
          <p:cNvSpPr>
            <a:spLocks noChangeArrowheads="1"/>
          </p:cNvSpPr>
          <p:nvPr/>
        </p:nvSpPr>
        <p:spPr bwMode="auto">
          <a:xfrm>
            <a:off x="868617" y="13180588"/>
            <a:ext cx="14102013"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GB" sz="1600" b="1" dirty="0"/>
              <a:t>Funded</a:t>
            </a:r>
            <a:r>
              <a:rPr lang="en-GB" sz="1600" dirty="0"/>
              <a:t> by The International Development Research Centre (IDRC) in partnership with Global Affairs Canada (GAC), and the Canadian Institute of Health Research under the Innovating for Maternal and Child Health in Africa (IMCHA) Initiative </a:t>
            </a:r>
            <a:endParaRPr kumimoji="0" lang="en-US" sz="1600" b="0" i="0" u="none" strike="noStrike" cap="none" normalizeH="0" baseline="0" dirty="0">
              <a:ln>
                <a:noFill/>
              </a:ln>
              <a:solidFill>
                <a:schemeClr val="tx1"/>
              </a:solidFill>
              <a:effectLst/>
              <a:cs typeface="Arial" pitchFamily="34" charset="0"/>
            </a:endParaRPr>
          </a:p>
        </p:txBody>
      </p:sp>
      <p:pic>
        <p:nvPicPr>
          <p:cNvPr id="19" name="Picture 27" descr="WHARC LOGO"/>
          <p:cNvPicPr>
            <a:picLocks noChangeAspect="1" noChangeArrowheads="1"/>
          </p:cNvPicPr>
          <p:nvPr/>
        </p:nvPicPr>
        <p:blipFill>
          <a:blip r:embed="rId3" cstate="print"/>
          <a:srcRect/>
          <a:stretch>
            <a:fillRect/>
          </a:stretch>
        </p:blipFill>
        <p:spPr bwMode="auto">
          <a:xfrm>
            <a:off x="571500" y="267691"/>
            <a:ext cx="1428750" cy="1161059"/>
          </a:xfrm>
          <a:prstGeom prst="rect">
            <a:avLst/>
          </a:prstGeom>
          <a:noFill/>
          <a:ln w="9525">
            <a:noFill/>
            <a:miter lim="800000"/>
            <a:headEnd/>
            <a:tailEnd/>
          </a:ln>
        </p:spPr>
      </p:pic>
      <p:pic>
        <p:nvPicPr>
          <p:cNvPr id="2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719987" y="361950"/>
            <a:ext cx="1396563"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46" name="Group 245">
            <a:extLst>
              <a:ext uri="{FF2B5EF4-FFF2-40B4-BE49-F238E27FC236}">
                <a16:creationId xmlns:a16="http://schemas.microsoft.com/office/drawing/2014/main" id="{31DF20EA-BD98-4643-9CD4-A8DF35DEB705}"/>
              </a:ext>
            </a:extLst>
          </p:cNvPr>
          <p:cNvGrpSpPr/>
          <p:nvPr/>
        </p:nvGrpSpPr>
        <p:grpSpPr>
          <a:xfrm>
            <a:off x="2459066" y="1514523"/>
            <a:ext cx="3215315" cy="2273477"/>
            <a:chOff x="352791" y="2087089"/>
            <a:chExt cx="2877760" cy="1717020"/>
          </a:xfrm>
        </p:grpSpPr>
        <p:pic>
          <p:nvPicPr>
            <p:cNvPr id="237" name="Picture 236">
              <a:extLst>
                <a:ext uri="{FF2B5EF4-FFF2-40B4-BE49-F238E27FC236}">
                  <a16:creationId xmlns:a16="http://schemas.microsoft.com/office/drawing/2014/main" id="{BC7BC472-2461-495A-9187-338813CDC0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2791" y="2087089"/>
              <a:ext cx="2877760" cy="1717020"/>
            </a:xfrm>
            <a:prstGeom prst="rect">
              <a:avLst/>
            </a:prstGeom>
          </p:spPr>
        </p:pic>
        <p:sp>
          <p:nvSpPr>
            <p:cNvPr id="242" name="TextBox 241">
              <a:extLst>
                <a:ext uri="{FF2B5EF4-FFF2-40B4-BE49-F238E27FC236}">
                  <a16:creationId xmlns:a16="http://schemas.microsoft.com/office/drawing/2014/main" id="{8375713B-468B-41ED-92E0-C347FAD311B1}"/>
                </a:ext>
              </a:extLst>
            </p:cNvPr>
            <p:cNvSpPr txBox="1"/>
            <p:nvPr/>
          </p:nvSpPr>
          <p:spPr>
            <a:xfrm flipH="1">
              <a:off x="456106" y="3412040"/>
              <a:ext cx="2254793"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Skilled Antenatal care</a:t>
              </a:r>
            </a:p>
          </p:txBody>
        </p:sp>
      </p:grpSp>
      <p:grpSp>
        <p:nvGrpSpPr>
          <p:cNvPr id="247" name="Group 246">
            <a:extLst>
              <a:ext uri="{FF2B5EF4-FFF2-40B4-BE49-F238E27FC236}">
                <a16:creationId xmlns:a16="http://schemas.microsoft.com/office/drawing/2014/main" id="{78301215-EAA7-4B1D-9666-F00912D4566C}"/>
              </a:ext>
            </a:extLst>
          </p:cNvPr>
          <p:cNvGrpSpPr/>
          <p:nvPr/>
        </p:nvGrpSpPr>
        <p:grpSpPr>
          <a:xfrm>
            <a:off x="5210998" y="1425208"/>
            <a:ext cx="3213310" cy="2150753"/>
            <a:chOff x="3726992" y="1954894"/>
            <a:chExt cx="2547498" cy="1483632"/>
          </a:xfrm>
        </p:grpSpPr>
        <p:pic>
          <p:nvPicPr>
            <p:cNvPr id="239" name="Picture 238">
              <a:extLst>
                <a:ext uri="{FF2B5EF4-FFF2-40B4-BE49-F238E27FC236}">
                  <a16:creationId xmlns:a16="http://schemas.microsoft.com/office/drawing/2014/main" id="{7200D3D9-5008-4EBF-9317-E986B83B76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6992" y="1954894"/>
              <a:ext cx="2547498" cy="1483632"/>
            </a:xfrm>
            <a:prstGeom prst="rect">
              <a:avLst/>
            </a:prstGeom>
          </p:spPr>
        </p:pic>
        <p:sp>
          <p:nvSpPr>
            <p:cNvPr id="243" name="TextBox 242">
              <a:extLst>
                <a:ext uri="{FF2B5EF4-FFF2-40B4-BE49-F238E27FC236}">
                  <a16:creationId xmlns:a16="http://schemas.microsoft.com/office/drawing/2014/main" id="{87BED2EE-FE8D-4531-BB72-CBBF38323EA0}"/>
                </a:ext>
              </a:extLst>
            </p:cNvPr>
            <p:cNvSpPr txBox="1"/>
            <p:nvPr/>
          </p:nvSpPr>
          <p:spPr>
            <a:xfrm flipH="1">
              <a:off x="3932924" y="3057089"/>
              <a:ext cx="1967060"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Skilled </a:t>
              </a:r>
              <a:r>
                <a:rPr lang="en-US" sz="1600" dirty="0"/>
                <a:t>Delivery</a:t>
              </a:r>
              <a:r>
                <a:rPr kumimoji="0" lang="en-US" sz="1600" b="0" i="0" u="none" strike="noStrike" cap="none" spc="0" normalizeH="0" baseline="0" dirty="0">
                  <a:ln>
                    <a:noFill/>
                  </a:ln>
                  <a:solidFill>
                    <a:srgbClr val="000000"/>
                  </a:solidFill>
                  <a:effectLst/>
                  <a:uFillTx/>
                  <a:latin typeface="+mn-lt"/>
                  <a:ea typeface="+mn-ea"/>
                  <a:cs typeface="+mn-cs"/>
                  <a:sym typeface="Arial"/>
                </a:rPr>
                <a:t> care</a:t>
              </a:r>
            </a:p>
          </p:txBody>
        </p:sp>
      </p:grpSp>
      <p:grpSp>
        <p:nvGrpSpPr>
          <p:cNvPr id="248" name="Group 247">
            <a:extLst>
              <a:ext uri="{FF2B5EF4-FFF2-40B4-BE49-F238E27FC236}">
                <a16:creationId xmlns:a16="http://schemas.microsoft.com/office/drawing/2014/main" id="{2DBAEDED-984E-4C74-B052-823FC61A72FB}"/>
              </a:ext>
            </a:extLst>
          </p:cNvPr>
          <p:cNvGrpSpPr/>
          <p:nvPr/>
        </p:nvGrpSpPr>
        <p:grpSpPr>
          <a:xfrm>
            <a:off x="7184607" y="1955559"/>
            <a:ext cx="2678475" cy="2030225"/>
            <a:chOff x="4975417" y="2184733"/>
            <a:chExt cx="2678475" cy="2030225"/>
          </a:xfrm>
        </p:grpSpPr>
        <p:pic>
          <p:nvPicPr>
            <p:cNvPr id="241" name="Picture 240">
              <a:extLst>
                <a:ext uri="{FF2B5EF4-FFF2-40B4-BE49-F238E27FC236}">
                  <a16:creationId xmlns:a16="http://schemas.microsoft.com/office/drawing/2014/main" id="{7D974412-4783-4A6C-9A8B-E5A0588A2A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75417" y="2184733"/>
              <a:ext cx="2678475" cy="2030225"/>
            </a:xfrm>
            <a:prstGeom prst="rect">
              <a:avLst/>
            </a:prstGeom>
          </p:spPr>
        </p:pic>
        <p:sp>
          <p:nvSpPr>
            <p:cNvPr id="244" name="TextBox 243">
              <a:extLst>
                <a:ext uri="{FF2B5EF4-FFF2-40B4-BE49-F238E27FC236}">
                  <a16:creationId xmlns:a16="http://schemas.microsoft.com/office/drawing/2014/main" id="{DC17725A-364D-47B3-B4CF-D96F534A2E28}"/>
                </a:ext>
              </a:extLst>
            </p:cNvPr>
            <p:cNvSpPr txBox="1"/>
            <p:nvPr/>
          </p:nvSpPr>
          <p:spPr>
            <a:xfrm flipH="1">
              <a:off x="5242758" y="3710937"/>
              <a:ext cx="211663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Skilled postnatal care</a:t>
              </a:r>
            </a:p>
          </p:txBody>
        </p:sp>
      </p:grpSp>
      <p:sp>
        <p:nvSpPr>
          <p:cNvPr id="249" name="TextBox 248">
            <a:extLst>
              <a:ext uri="{FF2B5EF4-FFF2-40B4-BE49-F238E27FC236}">
                <a16:creationId xmlns:a16="http://schemas.microsoft.com/office/drawing/2014/main" id="{3EFF603A-4281-4084-B3F3-5DA022234878}"/>
              </a:ext>
            </a:extLst>
          </p:cNvPr>
          <p:cNvSpPr txBox="1"/>
          <p:nvPr/>
        </p:nvSpPr>
        <p:spPr>
          <a:xfrm>
            <a:off x="14737" y="2221086"/>
            <a:ext cx="2678475"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CC6600"/>
                </a:solidFill>
                <a:effectLst/>
                <a:uFillTx/>
                <a:latin typeface="+mn-lt"/>
                <a:ea typeface="+mn-ea"/>
                <a:cs typeface="+mn-cs"/>
                <a:sym typeface="Arial"/>
              </a:rPr>
              <a:t>Issue/Objective</a:t>
            </a:r>
          </a:p>
        </p:txBody>
      </p:sp>
      <p:sp>
        <p:nvSpPr>
          <p:cNvPr id="250" name="TextBox 249">
            <a:extLst>
              <a:ext uri="{FF2B5EF4-FFF2-40B4-BE49-F238E27FC236}">
                <a16:creationId xmlns:a16="http://schemas.microsoft.com/office/drawing/2014/main" id="{CC5CE990-9F45-476E-A4B1-CB9E7C6D3AF3}"/>
              </a:ext>
            </a:extLst>
          </p:cNvPr>
          <p:cNvSpPr txBox="1"/>
          <p:nvPr/>
        </p:nvSpPr>
        <p:spPr>
          <a:xfrm>
            <a:off x="589133" y="4820381"/>
            <a:ext cx="4872777" cy="2862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C00000"/>
                </a:solidFill>
                <a:effectLst/>
                <a:uFillTx/>
                <a:latin typeface="+mn-lt"/>
                <a:ea typeface="+mn-ea"/>
                <a:cs typeface="+mn-cs"/>
                <a:sym typeface="Arial"/>
              </a:rPr>
              <a:t>Methods</a:t>
            </a:r>
            <a:r>
              <a:rPr kumimoji="0" lang="en-US" sz="1200" b="1" i="0" u="none" strike="noStrike" cap="none" spc="0" normalizeH="0" baseline="0" dirty="0">
                <a:ln>
                  <a:noFill/>
                </a:ln>
                <a:solidFill>
                  <a:srgbClr val="C00000"/>
                </a:solidFill>
                <a:effectLst/>
                <a:uFillTx/>
                <a:latin typeface="+mn-lt"/>
                <a:ea typeface="+mn-ea"/>
                <a:cs typeface="+mn-cs"/>
                <a:sym typeface="Arial"/>
              </a:rPr>
              <a:t> </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Household Survey</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Women age 15-45 [mean age 30.3 ±6.8] years in a union in two rural Local Government areas in Edo State, Nigeria, who have had a live birth in the five years preceding the survey.</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Sample size  </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1,245 randomly selected in households</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Theoretical framework</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Model of the utilization of health services  (Andersen and Newman, 2005) </a:t>
            </a:r>
          </a:p>
        </p:txBody>
      </p:sp>
      <p:sp>
        <p:nvSpPr>
          <p:cNvPr id="251" name="TextBox 250">
            <a:extLst>
              <a:ext uri="{FF2B5EF4-FFF2-40B4-BE49-F238E27FC236}">
                <a16:creationId xmlns:a16="http://schemas.microsoft.com/office/drawing/2014/main" id="{FE0640F8-E209-4598-B558-A05F344FA872}"/>
              </a:ext>
            </a:extLst>
          </p:cNvPr>
          <p:cNvSpPr txBox="1"/>
          <p:nvPr/>
        </p:nvSpPr>
        <p:spPr>
          <a:xfrm>
            <a:off x="555568" y="3934030"/>
            <a:ext cx="6495830" cy="7386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400" b="1" dirty="0"/>
              <a:t>Objective: To examine the role of women empowerment indices in the probability of receiving all three levels of skilled maternity care in rural Nigeria. </a:t>
            </a:r>
            <a:endParaRPr kumimoji="0" lang="en-US" sz="1400" b="0" i="0" u="none" strike="noStrike" cap="none" spc="0" normalizeH="0" baseline="0" dirty="0">
              <a:ln>
                <a:noFill/>
              </a:ln>
              <a:solidFill>
                <a:srgbClr val="000000"/>
              </a:solidFill>
              <a:effectLst/>
              <a:uFillTx/>
              <a:latin typeface="+mn-lt"/>
              <a:ea typeface="+mn-ea"/>
              <a:cs typeface="+mn-cs"/>
              <a:sym typeface="Arial"/>
            </a:endParaRPr>
          </a:p>
        </p:txBody>
      </p:sp>
      <p:sp>
        <p:nvSpPr>
          <p:cNvPr id="253" name="TextBox 252">
            <a:extLst>
              <a:ext uri="{FF2B5EF4-FFF2-40B4-BE49-F238E27FC236}">
                <a16:creationId xmlns:a16="http://schemas.microsoft.com/office/drawing/2014/main" id="{05F688ED-0C54-4A37-8008-2B10350D7721}"/>
              </a:ext>
            </a:extLst>
          </p:cNvPr>
          <p:cNvSpPr txBox="1"/>
          <p:nvPr/>
        </p:nvSpPr>
        <p:spPr>
          <a:xfrm>
            <a:off x="5511535" y="4594652"/>
            <a:ext cx="3328038"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C00000"/>
                </a:solidFill>
                <a:effectLst/>
                <a:uFillTx/>
                <a:latin typeface="+mn-lt"/>
                <a:ea typeface="+mn-ea"/>
                <a:cs typeface="+mn-cs"/>
                <a:sym typeface="Arial"/>
              </a:rPr>
              <a:t>Analytical Framework</a:t>
            </a:r>
          </a:p>
        </p:txBody>
      </p:sp>
      <p:grpSp>
        <p:nvGrpSpPr>
          <p:cNvPr id="52" name="Group 51">
            <a:extLst>
              <a:ext uri="{FF2B5EF4-FFF2-40B4-BE49-F238E27FC236}">
                <a16:creationId xmlns:a16="http://schemas.microsoft.com/office/drawing/2014/main" id="{4E4CE688-2D6E-465E-82F6-F9CE0008E13A}"/>
              </a:ext>
            </a:extLst>
          </p:cNvPr>
          <p:cNvGrpSpPr/>
          <p:nvPr/>
        </p:nvGrpSpPr>
        <p:grpSpPr>
          <a:xfrm>
            <a:off x="5865689" y="3971418"/>
            <a:ext cx="9092236" cy="4658992"/>
            <a:chOff x="5210997" y="4463389"/>
            <a:chExt cx="7667411" cy="4658992"/>
          </a:xfrm>
        </p:grpSpPr>
        <p:sp>
          <p:nvSpPr>
            <p:cNvPr id="9" name="Rectangle: Rounded Corners 8">
              <a:extLst>
                <a:ext uri="{FF2B5EF4-FFF2-40B4-BE49-F238E27FC236}">
                  <a16:creationId xmlns:a16="http://schemas.microsoft.com/office/drawing/2014/main" id="{F27B3EBE-C137-49E3-93D8-D5556BD9708E}"/>
                </a:ext>
              </a:extLst>
            </p:cNvPr>
            <p:cNvSpPr/>
            <p:nvPr/>
          </p:nvSpPr>
          <p:spPr>
            <a:xfrm>
              <a:off x="11153205" y="8253758"/>
              <a:ext cx="1607189" cy="760843"/>
            </a:xfrm>
            <a:prstGeom prst="roundRect">
              <a:avLst/>
            </a:prstGeom>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38100" rtlCol="0" anchor="ctr">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mn-lt"/>
                  <a:ea typeface="+mn-ea"/>
                  <a:cs typeface="+mn-cs"/>
                  <a:sym typeface="Arial"/>
                </a:rPr>
                <a:t>Received less than three</a:t>
              </a:r>
            </a:p>
          </p:txBody>
        </p:sp>
        <p:grpSp>
          <p:nvGrpSpPr>
            <p:cNvPr id="51" name="Group 50">
              <a:extLst>
                <a:ext uri="{FF2B5EF4-FFF2-40B4-BE49-F238E27FC236}">
                  <a16:creationId xmlns:a16="http://schemas.microsoft.com/office/drawing/2014/main" id="{A29F249C-D28F-4BDC-B775-511E120B4A94}"/>
                </a:ext>
              </a:extLst>
            </p:cNvPr>
            <p:cNvGrpSpPr/>
            <p:nvPr/>
          </p:nvGrpSpPr>
          <p:grpSpPr>
            <a:xfrm>
              <a:off x="5210997" y="4463389"/>
              <a:ext cx="7667411" cy="4658992"/>
              <a:chOff x="5210998" y="4463389"/>
              <a:chExt cx="6000898" cy="4658992"/>
            </a:xfrm>
          </p:grpSpPr>
          <p:sp>
            <p:nvSpPr>
              <p:cNvPr id="5" name="Rectangle: Rounded Corners 4">
                <a:extLst>
                  <a:ext uri="{FF2B5EF4-FFF2-40B4-BE49-F238E27FC236}">
                    <a16:creationId xmlns:a16="http://schemas.microsoft.com/office/drawing/2014/main" id="{A89D682A-8633-4D5F-B3E1-3F6F33C26F65}"/>
                  </a:ext>
                </a:extLst>
              </p:cNvPr>
              <p:cNvSpPr/>
              <p:nvPr/>
            </p:nvSpPr>
            <p:spPr>
              <a:xfrm>
                <a:off x="7241872" y="5764794"/>
                <a:ext cx="2142295" cy="1748347"/>
              </a:xfrm>
              <a:prstGeom prst="roundRect">
                <a:avLst/>
              </a:prstGeom>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38100" rtlCol="0" anchor="ctr">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1400" b="1" i="0" u="none" strike="noStrike" cap="none" spc="0" normalizeH="0" baseline="0" dirty="0">
                    <a:ln>
                      <a:noFill/>
                    </a:ln>
                    <a:solidFill>
                      <a:srgbClr val="000000"/>
                    </a:solidFill>
                    <a:effectLst/>
                    <a:uFillTx/>
                    <a:latin typeface="+mn-lt"/>
                    <a:ea typeface="+mn-ea"/>
                    <a:cs typeface="+mn-cs"/>
                    <a:sym typeface="Arial"/>
                  </a:rPr>
                  <a:t>Decision Domain</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Participation in decisions on:</a:t>
                </a:r>
              </a:p>
              <a:p>
                <a:pPr marL="0" marR="0" indent="0" algn="ctr" defTabSz="1168400" rtl="0" fontAlgn="auto" latinLnBrk="0" hangingPunct="0">
                  <a:lnSpc>
                    <a:spcPct val="100000"/>
                  </a:lnSpc>
                  <a:spcBef>
                    <a:spcPts val="0"/>
                  </a:spcBef>
                  <a:spcAft>
                    <a:spcPts val="0"/>
                  </a:spcAft>
                  <a:buClrTx/>
                  <a:buSzTx/>
                  <a:buFontTx/>
                  <a:buNone/>
                  <a:tabLst/>
                </a:pPr>
                <a:r>
                  <a:rPr lang="en-US" sz="1400" dirty="0"/>
                  <a:t>Respondent’s</a:t>
                </a:r>
                <a:r>
                  <a:rPr kumimoji="0" lang="en-US" sz="1400" b="0" i="0" u="none" strike="noStrike" cap="none" spc="0" normalizeH="0" baseline="0" dirty="0">
                    <a:ln>
                      <a:noFill/>
                    </a:ln>
                    <a:solidFill>
                      <a:srgbClr val="000000"/>
                    </a:solidFill>
                    <a:effectLst/>
                    <a:uFillTx/>
                    <a:latin typeface="+mn-lt"/>
                    <a:ea typeface="+mn-ea"/>
                    <a:cs typeface="+mn-cs"/>
                    <a:sym typeface="Arial"/>
                  </a:rPr>
                  <a:t> health</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Respondent’s Earning</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Major purchases</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Visits to family/relatives</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Food to be cooked</a:t>
                </a:r>
              </a:p>
            </p:txBody>
          </p:sp>
          <p:sp>
            <p:nvSpPr>
              <p:cNvPr id="8" name="Rectangle: Rounded Corners 7">
                <a:extLst>
                  <a:ext uri="{FF2B5EF4-FFF2-40B4-BE49-F238E27FC236}">
                    <a16:creationId xmlns:a16="http://schemas.microsoft.com/office/drawing/2014/main" id="{8B358F36-41A6-443F-AE13-814A0D00F30A}"/>
                  </a:ext>
                </a:extLst>
              </p:cNvPr>
              <p:cNvSpPr/>
              <p:nvPr/>
            </p:nvSpPr>
            <p:spPr>
              <a:xfrm>
                <a:off x="7155833" y="4579233"/>
                <a:ext cx="2196511" cy="1271621"/>
              </a:xfrm>
              <a:prstGeom prst="roundRect">
                <a:avLst/>
              </a:prstGeom>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38100" rtlCol="0" anchor="ctr">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1400" b="1" i="0" u="none" strike="noStrike" cap="none" spc="0" normalizeH="0" baseline="0" dirty="0">
                    <a:ln>
                      <a:noFill/>
                    </a:ln>
                    <a:solidFill>
                      <a:srgbClr val="000000"/>
                    </a:solidFill>
                    <a:effectLst/>
                    <a:uFillTx/>
                    <a:latin typeface="+mn-lt"/>
                    <a:ea typeface="+mn-ea"/>
                    <a:cs typeface="+mn-cs"/>
                    <a:sym typeface="Arial"/>
                  </a:rPr>
                  <a:t>Resource Domain</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Highest level of education</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Employment status</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Ownership of land or house</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Who pays for respondent’s health care</a:t>
                </a:r>
              </a:p>
            </p:txBody>
          </p:sp>
          <p:sp>
            <p:nvSpPr>
              <p:cNvPr id="10" name="Rectangle: Rounded Corners 9">
                <a:extLst>
                  <a:ext uri="{FF2B5EF4-FFF2-40B4-BE49-F238E27FC236}">
                    <a16:creationId xmlns:a16="http://schemas.microsoft.com/office/drawing/2014/main" id="{06EBB9DB-9EC7-40FC-8A19-179F430D59D0}"/>
                  </a:ext>
                </a:extLst>
              </p:cNvPr>
              <p:cNvSpPr/>
              <p:nvPr/>
            </p:nvSpPr>
            <p:spPr>
              <a:xfrm>
                <a:off x="7200900" y="7374034"/>
                <a:ext cx="2183266" cy="1748347"/>
              </a:xfrm>
              <a:prstGeom prst="roundRect">
                <a:avLst/>
              </a:prstGeom>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38100" rtlCol="0" anchor="ctr">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1400" b="1" i="0" u="none" strike="noStrike" cap="none" spc="0" normalizeH="0" baseline="0" dirty="0" err="1">
                    <a:ln>
                      <a:noFill/>
                    </a:ln>
                    <a:solidFill>
                      <a:srgbClr val="000000"/>
                    </a:solidFill>
                    <a:effectLst/>
                    <a:uFillTx/>
                    <a:latin typeface="+mn-lt"/>
                    <a:ea typeface="+mn-ea"/>
                    <a:cs typeface="+mn-cs"/>
                    <a:sym typeface="Arial"/>
                  </a:rPr>
                  <a:t>Infleuncer</a:t>
                </a:r>
                <a:r>
                  <a:rPr kumimoji="0" lang="en-US" sz="1400" b="1" i="0" u="none" strike="noStrike" cap="none" spc="0" normalizeH="0" baseline="0" dirty="0">
                    <a:ln>
                      <a:noFill/>
                    </a:ln>
                    <a:solidFill>
                      <a:srgbClr val="000000"/>
                    </a:solidFill>
                    <a:effectLst/>
                    <a:uFillTx/>
                    <a:latin typeface="+mn-lt"/>
                    <a:ea typeface="+mn-ea"/>
                    <a:cs typeface="+mn-cs"/>
                    <a:sym typeface="Arial"/>
                  </a:rPr>
                  <a:t> Domain</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Religion</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Marital Status</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Age at first marriage</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Number of co-wives</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Spousal age gap</a:t>
                </a:r>
              </a:p>
              <a:p>
                <a:pPr marL="0" marR="0" indent="0" algn="ctr" defTabSz="1168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n-lt"/>
                    <a:ea typeface="+mn-ea"/>
                    <a:cs typeface="+mn-cs"/>
                    <a:sym typeface="Arial"/>
                  </a:rPr>
                  <a:t>Spousal gap in education</a:t>
                </a:r>
              </a:p>
            </p:txBody>
          </p:sp>
          <p:sp>
            <p:nvSpPr>
              <p:cNvPr id="11" name="Rectangle: Rounded Corners 10">
                <a:extLst>
                  <a:ext uri="{FF2B5EF4-FFF2-40B4-BE49-F238E27FC236}">
                    <a16:creationId xmlns:a16="http://schemas.microsoft.com/office/drawing/2014/main" id="{13FB12A9-681C-4D80-8B15-E45F2F07FA19}"/>
                  </a:ext>
                </a:extLst>
              </p:cNvPr>
              <p:cNvSpPr/>
              <p:nvPr/>
            </p:nvSpPr>
            <p:spPr>
              <a:xfrm>
                <a:off x="9861667" y="5662938"/>
                <a:ext cx="1350229" cy="2205623"/>
              </a:xfrm>
              <a:prstGeom prst="roundRect">
                <a:avLst/>
              </a:prstGeom>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38100" rtlCol="0" anchor="ctr">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n-lt"/>
                    <a:ea typeface="+mn-ea"/>
                    <a:cs typeface="+mn-cs"/>
                    <a:sym typeface="Arial"/>
                  </a:rPr>
                  <a:t>Outcome - received maternal health care (antenatal, delivery, and postnatal care in a health facility)</a:t>
                </a:r>
              </a:p>
            </p:txBody>
          </p:sp>
          <p:sp>
            <p:nvSpPr>
              <p:cNvPr id="12" name="Rectangle: Rounded Corners 11">
                <a:extLst>
                  <a:ext uri="{FF2B5EF4-FFF2-40B4-BE49-F238E27FC236}">
                    <a16:creationId xmlns:a16="http://schemas.microsoft.com/office/drawing/2014/main" id="{6B5244CE-7B80-4370-81DC-0577F3F671BC}"/>
                  </a:ext>
                </a:extLst>
              </p:cNvPr>
              <p:cNvSpPr/>
              <p:nvPr/>
            </p:nvSpPr>
            <p:spPr>
              <a:xfrm>
                <a:off x="5210998" y="6149426"/>
                <a:ext cx="1483052" cy="897050"/>
              </a:xfrm>
              <a:prstGeom prst="roundRect">
                <a:avLst/>
              </a:prstGeom>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38100" rtlCol="0" anchor="ctr">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Harvard Gender Roles Framework</a:t>
                </a:r>
              </a:p>
            </p:txBody>
          </p:sp>
          <p:sp>
            <p:nvSpPr>
              <p:cNvPr id="13" name="Rectangle: Rounded Corners 12">
                <a:extLst>
                  <a:ext uri="{FF2B5EF4-FFF2-40B4-BE49-F238E27FC236}">
                    <a16:creationId xmlns:a16="http://schemas.microsoft.com/office/drawing/2014/main" id="{52968DBE-1E9D-4AB9-8C34-E1F52EF98B07}"/>
                  </a:ext>
                </a:extLst>
              </p:cNvPr>
              <p:cNvSpPr/>
              <p:nvPr/>
            </p:nvSpPr>
            <p:spPr>
              <a:xfrm>
                <a:off x="9844156" y="4463389"/>
                <a:ext cx="1311134" cy="760843"/>
              </a:xfrm>
              <a:prstGeom prst="roundRect">
                <a:avLst/>
              </a:prstGeom>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38100" rtlCol="0" anchor="ctr">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mn-lt"/>
                    <a:ea typeface="+mn-ea"/>
                    <a:cs typeface="+mn-cs"/>
                    <a:sym typeface="Arial"/>
                  </a:rPr>
                  <a:t>Received all three </a:t>
                </a:r>
              </a:p>
            </p:txBody>
          </p:sp>
          <p:cxnSp>
            <p:nvCxnSpPr>
              <p:cNvPr id="16" name="Straight Connector 15">
                <a:extLst>
                  <a:ext uri="{FF2B5EF4-FFF2-40B4-BE49-F238E27FC236}">
                    <a16:creationId xmlns:a16="http://schemas.microsoft.com/office/drawing/2014/main" id="{6D115D33-048D-4E62-9587-1EC74B2C8023}"/>
                  </a:ext>
                </a:extLst>
              </p:cNvPr>
              <p:cNvCxnSpPr>
                <a:cxnSpLocks/>
              </p:cNvCxnSpPr>
              <p:nvPr/>
            </p:nvCxnSpPr>
            <p:spPr>
              <a:xfrm>
                <a:off x="6656999" y="7046476"/>
                <a:ext cx="564659" cy="607573"/>
              </a:xfrm>
              <a:prstGeom prst="line">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43" name="Straight Connector 42">
                <a:extLst>
                  <a:ext uri="{FF2B5EF4-FFF2-40B4-BE49-F238E27FC236}">
                    <a16:creationId xmlns:a16="http://schemas.microsoft.com/office/drawing/2014/main" id="{A82833F4-2339-4D4C-8193-EF05571C1694}"/>
                  </a:ext>
                </a:extLst>
              </p:cNvPr>
              <p:cNvCxnSpPr>
                <a:cxnSpLocks/>
              </p:cNvCxnSpPr>
              <p:nvPr/>
            </p:nvCxnSpPr>
            <p:spPr>
              <a:xfrm flipV="1">
                <a:off x="6677195" y="6536009"/>
                <a:ext cx="536119" cy="37082"/>
              </a:xfrm>
              <a:prstGeom prst="line">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44" name="Straight Connector 43">
                <a:extLst>
                  <a:ext uri="{FF2B5EF4-FFF2-40B4-BE49-F238E27FC236}">
                    <a16:creationId xmlns:a16="http://schemas.microsoft.com/office/drawing/2014/main" id="{E8AA84C4-BF35-4C17-B5D4-FBD0071633FD}"/>
                  </a:ext>
                </a:extLst>
              </p:cNvPr>
              <p:cNvCxnSpPr>
                <a:cxnSpLocks/>
              </p:cNvCxnSpPr>
              <p:nvPr/>
            </p:nvCxnSpPr>
            <p:spPr>
              <a:xfrm flipV="1">
                <a:off x="6672598" y="5527290"/>
                <a:ext cx="483235" cy="672433"/>
              </a:xfrm>
              <a:prstGeom prst="line">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230" name="Right Brace 229">
                <a:extLst>
                  <a:ext uri="{FF2B5EF4-FFF2-40B4-BE49-F238E27FC236}">
                    <a16:creationId xmlns:a16="http://schemas.microsoft.com/office/drawing/2014/main" id="{09E51EF5-4433-43E3-93FB-D8C0F921D3F2}"/>
                  </a:ext>
                </a:extLst>
              </p:cNvPr>
              <p:cNvSpPr/>
              <p:nvPr/>
            </p:nvSpPr>
            <p:spPr>
              <a:xfrm>
                <a:off x="9435943" y="4956001"/>
                <a:ext cx="43732" cy="3832640"/>
              </a:xfrm>
              <a:prstGeom prst="rightBrace">
                <a:avLst/>
              </a:prstGeom>
              <a:noFill/>
              <a:ln w="25400" cap="flat">
                <a:solidFill>
                  <a:schemeClr val="accent1"/>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endParaRPr>
              </a:p>
            </p:txBody>
          </p:sp>
          <p:cxnSp>
            <p:nvCxnSpPr>
              <p:cNvPr id="232" name="Straight Arrow Connector 231">
                <a:extLst>
                  <a:ext uri="{FF2B5EF4-FFF2-40B4-BE49-F238E27FC236}">
                    <a16:creationId xmlns:a16="http://schemas.microsoft.com/office/drawing/2014/main" id="{6C18B10E-0559-43E5-9B50-2F97C6D8723B}"/>
                  </a:ext>
                </a:extLst>
              </p:cNvPr>
              <p:cNvCxnSpPr>
                <a:cxnSpLocks/>
              </p:cNvCxnSpPr>
              <p:nvPr/>
            </p:nvCxnSpPr>
            <p:spPr>
              <a:xfrm>
                <a:off x="9487808" y="6870277"/>
                <a:ext cx="370141" cy="26497"/>
              </a:xfrm>
              <a:prstGeom prst="straightConnector1">
                <a:avLst/>
              </a:prstGeom>
              <a:noFill/>
              <a:ln w="25400" cap="flat">
                <a:solidFill>
                  <a:schemeClr val="accent1"/>
                </a:solidFill>
                <a:prstDash val="solid"/>
                <a:round/>
                <a:tailEnd type="triangle"/>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85" name="Straight Arrow Connector 84">
                <a:extLst>
                  <a:ext uri="{FF2B5EF4-FFF2-40B4-BE49-F238E27FC236}">
                    <a16:creationId xmlns:a16="http://schemas.microsoft.com/office/drawing/2014/main" id="{0AB1AE37-9E3E-42A0-96F2-616350446946}"/>
                  </a:ext>
                </a:extLst>
              </p:cNvPr>
              <p:cNvCxnSpPr>
                <a:cxnSpLocks/>
              </p:cNvCxnSpPr>
              <p:nvPr/>
            </p:nvCxnSpPr>
            <p:spPr>
              <a:xfrm flipV="1">
                <a:off x="10490599" y="5271288"/>
                <a:ext cx="0" cy="367954"/>
              </a:xfrm>
              <a:prstGeom prst="straightConnector1">
                <a:avLst/>
              </a:prstGeom>
              <a:noFill/>
              <a:ln w="25400" cap="flat">
                <a:solidFill>
                  <a:schemeClr val="accent1"/>
                </a:solidFill>
                <a:prstDash val="solid"/>
                <a:round/>
                <a:tailEnd type="triangle"/>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86" name="Straight Arrow Connector 85">
                <a:extLst>
                  <a:ext uri="{FF2B5EF4-FFF2-40B4-BE49-F238E27FC236}">
                    <a16:creationId xmlns:a16="http://schemas.microsoft.com/office/drawing/2014/main" id="{B4997B59-0193-4CCC-AC61-CC6C99A0548B}"/>
                  </a:ext>
                </a:extLst>
              </p:cNvPr>
              <p:cNvCxnSpPr>
                <a:cxnSpLocks/>
              </p:cNvCxnSpPr>
              <p:nvPr/>
            </p:nvCxnSpPr>
            <p:spPr>
              <a:xfrm>
                <a:off x="10490600" y="7835430"/>
                <a:ext cx="1" cy="419505"/>
              </a:xfrm>
              <a:prstGeom prst="straightConnector1">
                <a:avLst/>
              </a:prstGeom>
              <a:noFill/>
              <a:ln w="25400" cap="flat">
                <a:solidFill>
                  <a:schemeClr val="accent1"/>
                </a:solidFill>
                <a:prstDash val="solid"/>
                <a:round/>
                <a:tailEnd type="triangle"/>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grpSp>
      </p:grpSp>
      <p:sp>
        <p:nvSpPr>
          <p:cNvPr id="53" name="TextBox 52">
            <a:extLst>
              <a:ext uri="{FF2B5EF4-FFF2-40B4-BE49-F238E27FC236}">
                <a16:creationId xmlns:a16="http://schemas.microsoft.com/office/drawing/2014/main" id="{C9CEE7FB-52C5-4A0F-A3DE-91710021B4F3}"/>
              </a:ext>
            </a:extLst>
          </p:cNvPr>
          <p:cNvSpPr txBox="1"/>
          <p:nvPr/>
        </p:nvSpPr>
        <p:spPr>
          <a:xfrm>
            <a:off x="3887215" y="7553212"/>
            <a:ext cx="4872777"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lang="en-US" sz="1200" b="1" dirty="0"/>
              <a:t>Contribution</a:t>
            </a:r>
            <a:endParaRPr kumimoji="0" lang="en-US" sz="1200" b="1" i="0" u="none" strike="noStrike" cap="none" spc="0" normalizeH="0" baseline="0" dirty="0">
              <a:ln>
                <a:noFill/>
              </a:ln>
              <a:solidFill>
                <a:srgbClr val="000000"/>
              </a:solidFill>
              <a:effectLst/>
              <a:uFillTx/>
              <a:latin typeface="+mn-lt"/>
              <a:ea typeface="+mn-ea"/>
              <a:cs typeface="+mn-cs"/>
              <a:sym typeface="Arial"/>
            </a:endParaRPr>
          </a:p>
          <a:p>
            <a:pPr marL="0" marR="0" indent="0" algn="ctr" defTabSz="1168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mn-lt"/>
                <a:ea typeface="+mn-ea"/>
                <a:cs typeface="+mn-cs"/>
                <a:sym typeface="Arial"/>
              </a:rPr>
              <a:t>Contributes to existing evidence to achieve zero preventable maternal mortality and SDG 3 of &lt;70 MMR</a:t>
            </a:r>
          </a:p>
        </p:txBody>
      </p:sp>
      <p:graphicFrame>
        <p:nvGraphicFramePr>
          <p:cNvPr id="97" name="Chart 96">
            <a:extLst>
              <a:ext uri="{FF2B5EF4-FFF2-40B4-BE49-F238E27FC236}">
                <a16:creationId xmlns:a16="http://schemas.microsoft.com/office/drawing/2014/main" id="{20F2DB70-A350-4B7F-A81A-F1463E7896B7}"/>
              </a:ext>
            </a:extLst>
          </p:cNvPr>
          <p:cNvGraphicFramePr>
            <a:graphicFrameLocks/>
          </p:cNvGraphicFramePr>
          <p:nvPr>
            <p:extLst>
              <p:ext uri="{D42A27DB-BD31-4B8C-83A1-F6EECF244321}">
                <p14:modId xmlns:p14="http://schemas.microsoft.com/office/powerpoint/2010/main" val="1495558484"/>
              </p:ext>
            </p:extLst>
          </p:nvPr>
        </p:nvGraphicFramePr>
        <p:xfrm>
          <a:off x="15220891" y="4296216"/>
          <a:ext cx="3951289" cy="3499725"/>
        </p:xfrm>
        <a:graphic>
          <a:graphicData uri="http://schemas.openxmlformats.org/drawingml/2006/chart">
            <c:chart xmlns:c="http://schemas.openxmlformats.org/drawingml/2006/chart" xmlns:r="http://schemas.openxmlformats.org/officeDocument/2006/relationships" r:id="rId8"/>
          </a:graphicData>
        </a:graphic>
      </p:graphicFrame>
      <p:sp>
        <p:nvSpPr>
          <p:cNvPr id="55" name="TextBox 54">
            <a:extLst>
              <a:ext uri="{FF2B5EF4-FFF2-40B4-BE49-F238E27FC236}">
                <a16:creationId xmlns:a16="http://schemas.microsoft.com/office/drawing/2014/main" id="{F3603494-3C38-4F84-8DE5-3B885F452BA8}"/>
              </a:ext>
            </a:extLst>
          </p:cNvPr>
          <p:cNvSpPr txBox="1"/>
          <p:nvPr/>
        </p:nvSpPr>
        <p:spPr>
          <a:xfrm>
            <a:off x="16315552" y="3863643"/>
            <a:ext cx="1452813"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chemeClr val="accent1"/>
                </a:solidFill>
                <a:effectLst/>
                <a:uFillTx/>
                <a:latin typeface="+mn-lt"/>
                <a:ea typeface="+mn-ea"/>
                <a:cs typeface="+mn-cs"/>
                <a:sym typeface="Arial"/>
              </a:rPr>
              <a:t>Results</a:t>
            </a:r>
          </a:p>
        </p:txBody>
      </p:sp>
      <p:graphicFrame>
        <p:nvGraphicFramePr>
          <p:cNvPr id="101" name="Chart 100">
            <a:extLst>
              <a:ext uri="{FF2B5EF4-FFF2-40B4-BE49-F238E27FC236}">
                <a16:creationId xmlns:a16="http://schemas.microsoft.com/office/drawing/2014/main" id="{C2329312-9D72-4C29-B4BC-66114DDB2E0B}"/>
              </a:ext>
            </a:extLst>
          </p:cNvPr>
          <p:cNvGraphicFramePr>
            <a:graphicFrameLocks/>
          </p:cNvGraphicFramePr>
          <p:nvPr>
            <p:extLst>
              <p:ext uri="{D42A27DB-BD31-4B8C-83A1-F6EECF244321}">
                <p14:modId xmlns:p14="http://schemas.microsoft.com/office/powerpoint/2010/main" val="1536745082"/>
              </p:ext>
            </p:extLst>
          </p:nvPr>
        </p:nvGraphicFramePr>
        <p:xfrm>
          <a:off x="-47407" y="8343470"/>
          <a:ext cx="9040989" cy="4748365"/>
        </p:xfrm>
        <a:graphic>
          <a:graphicData uri="http://schemas.openxmlformats.org/drawingml/2006/chart">
            <c:chart xmlns:c="http://schemas.openxmlformats.org/drawingml/2006/chart" xmlns:r="http://schemas.openxmlformats.org/officeDocument/2006/relationships" r:id="rId9"/>
          </a:graphicData>
        </a:graphic>
      </p:graphicFrame>
      <p:sp>
        <p:nvSpPr>
          <p:cNvPr id="56" name="TextBox 55">
            <a:extLst>
              <a:ext uri="{FF2B5EF4-FFF2-40B4-BE49-F238E27FC236}">
                <a16:creationId xmlns:a16="http://schemas.microsoft.com/office/drawing/2014/main" id="{CB795EAC-7A80-4560-858A-55FEEDDA5202}"/>
              </a:ext>
            </a:extLst>
          </p:cNvPr>
          <p:cNvSpPr txBox="1"/>
          <p:nvPr/>
        </p:nvSpPr>
        <p:spPr>
          <a:xfrm>
            <a:off x="8993582" y="8856253"/>
            <a:ext cx="4282298" cy="4278092"/>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accent1"/>
                </a:solidFill>
                <a:effectLst/>
                <a:uFillTx/>
                <a:latin typeface="+mn-lt"/>
                <a:ea typeface="+mn-ea"/>
                <a:cs typeface="+mn-cs"/>
                <a:sym typeface="Arial"/>
              </a:rPr>
              <a:t>Results</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Adjusting all the domains and other characteristics</a:t>
            </a:r>
          </a:p>
          <a:p>
            <a:pPr marL="0" marR="0" indent="0" algn="ctr" defTabSz="1168400"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chemeClr val="accent2"/>
                </a:solidFill>
                <a:effectLst/>
                <a:uFillTx/>
                <a:latin typeface="+mn-lt"/>
                <a:ea typeface="+mn-ea"/>
                <a:cs typeface="+mn-cs"/>
                <a:sym typeface="Arial"/>
              </a:rPr>
              <a:t>Resource Domain</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Education is a significant empowerment resource, indicating that sustainable improvement in maternal health indicators in Nigeria is dependent on every woman attaining at least a primary education. </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Ownership of land or house as a significant inverse predictor speaks to the fact that compared to men, women in many Nigerian communities do not own high quality and substantial assets that translates into strong resource empowerment that can positively affect use of skilled maternity care. </a:t>
            </a:r>
          </a:p>
          <a:p>
            <a:pPr marL="0" marR="0" indent="0" algn="ctr" defTabSz="11684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000000"/>
              </a:solidFill>
              <a:effectLst/>
              <a:uFillTx/>
              <a:latin typeface="+mn-lt"/>
              <a:ea typeface="+mn-ea"/>
              <a:cs typeface="+mn-cs"/>
              <a:sym typeface="Arial"/>
            </a:endParaRPr>
          </a:p>
        </p:txBody>
      </p:sp>
      <p:sp>
        <p:nvSpPr>
          <p:cNvPr id="3" name="TextBox 2">
            <a:extLst>
              <a:ext uri="{FF2B5EF4-FFF2-40B4-BE49-F238E27FC236}">
                <a16:creationId xmlns:a16="http://schemas.microsoft.com/office/drawing/2014/main" id="{93F7F25A-B2D1-4095-8024-B7D8FBC8F48A}"/>
              </a:ext>
            </a:extLst>
          </p:cNvPr>
          <p:cNvSpPr txBox="1"/>
          <p:nvPr/>
        </p:nvSpPr>
        <p:spPr>
          <a:xfrm>
            <a:off x="13449862" y="8228514"/>
            <a:ext cx="5995175" cy="50167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chemeClr val="accent1"/>
                </a:solidFill>
                <a:effectLst/>
                <a:uFillTx/>
                <a:latin typeface="+mn-lt"/>
                <a:ea typeface="+mn-ea"/>
                <a:cs typeface="+mn-cs"/>
                <a:sym typeface="Arial"/>
              </a:rPr>
              <a:t>Results</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FF0000"/>
                </a:solidFill>
                <a:effectLst/>
                <a:uFillTx/>
                <a:latin typeface="+mn-lt"/>
                <a:ea typeface="+mn-ea"/>
                <a:cs typeface="+mn-cs"/>
                <a:sym typeface="Arial"/>
              </a:rPr>
              <a:t>Decision-making Domain</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Participation of women alone in decision-making about major purchases, which is indicative of a decline in male dominance, was a positive predictor of skilled maternity care, whereas participating alone in decisions about food to be cooked every day was an inverse predictor. This is because domestic chores such as cooking is still considered a woman's sphere in many of Nigeria's patriarchal cultures. Thus, it is a norm which does not ascribe any special empowerment attributes to women.  </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err="1">
                <a:ln>
                  <a:noFill/>
                </a:ln>
                <a:solidFill>
                  <a:srgbClr val="7030A0"/>
                </a:solidFill>
                <a:effectLst/>
                <a:uFillTx/>
                <a:latin typeface="+mn-lt"/>
                <a:ea typeface="+mn-ea"/>
                <a:cs typeface="+mn-cs"/>
                <a:sym typeface="Arial"/>
              </a:rPr>
              <a:t>Infleuncer</a:t>
            </a:r>
            <a:r>
              <a:rPr kumimoji="0" lang="en-US" sz="1600" b="0" i="0" u="none" strike="noStrike" cap="none" spc="0" normalizeH="0" baseline="0" dirty="0">
                <a:ln>
                  <a:noFill/>
                </a:ln>
                <a:solidFill>
                  <a:srgbClr val="7030A0"/>
                </a:solidFill>
                <a:effectLst/>
                <a:uFillTx/>
                <a:latin typeface="+mn-lt"/>
                <a:ea typeface="+mn-ea"/>
                <a:cs typeface="+mn-cs"/>
                <a:sym typeface="Arial"/>
              </a:rPr>
              <a:t> </a:t>
            </a:r>
            <a:r>
              <a:rPr lang="en-US" sz="1600" dirty="0">
                <a:solidFill>
                  <a:srgbClr val="7030A0"/>
                </a:solidFill>
              </a:rPr>
              <a:t>Domain</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Belonging to a non-Catholic denomination predicts higher odds of using a health facility for skilled maternity care. Non-Catholics Christians are more liberal in sexual and reproductive health. </a:t>
            </a:r>
          </a:p>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Being in a consensual union is a negative predictor of skilled maternity care. Interventions to remove barriers to formalization of marriage such as high bride wealth and expensive wedding ceremonies is  recommended to increase the number of women who benefit from the institutional and other advantages of a formal union that are associated with better health. </a:t>
            </a:r>
          </a:p>
        </p:txBody>
      </p:sp>
      <p:sp>
        <p:nvSpPr>
          <p:cNvPr id="7" name="TextBox 6">
            <a:extLst>
              <a:ext uri="{FF2B5EF4-FFF2-40B4-BE49-F238E27FC236}">
                <a16:creationId xmlns:a16="http://schemas.microsoft.com/office/drawing/2014/main" id="{410B8252-1E87-41C8-8022-159C411158A0}"/>
              </a:ext>
            </a:extLst>
          </p:cNvPr>
          <p:cNvSpPr txBox="1"/>
          <p:nvPr/>
        </p:nvSpPr>
        <p:spPr>
          <a:xfrm flipH="1">
            <a:off x="15030389" y="7106808"/>
            <a:ext cx="4367459" cy="1077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1600" b="0" i="0" u="none" strike="noStrike" cap="none" spc="0" normalizeH="0" baseline="0" dirty="0">
                <a:ln>
                  <a:noFill/>
                </a:ln>
                <a:solidFill>
                  <a:srgbClr val="000000"/>
                </a:solidFill>
                <a:effectLst/>
                <a:uFillTx/>
                <a:latin typeface="+mn-lt"/>
                <a:ea typeface="+mn-ea"/>
                <a:cs typeface="+mn-cs"/>
                <a:sym typeface="Arial"/>
              </a:rPr>
              <a:t>72% utilization is impressive but of note is that most of the women used Primary Health </a:t>
            </a:r>
            <a:r>
              <a:rPr kumimoji="0" lang="en-US" sz="1600" b="0" i="0" u="none" strike="noStrike" cap="none" spc="0" normalizeH="0" baseline="0" dirty="0" err="1">
                <a:ln>
                  <a:noFill/>
                </a:ln>
                <a:solidFill>
                  <a:srgbClr val="000000"/>
                </a:solidFill>
                <a:effectLst/>
                <a:uFillTx/>
                <a:latin typeface="+mn-lt"/>
                <a:ea typeface="+mn-ea"/>
                <a:cs typeface="+mn-cs"/>
                <a:sym typeface="Arial"/>
              </a:rPr>
              <a:t>Centres</a:t>
            </a:r>
            <a:r>
              <a:rPr kumimoji="0" lang="en-US" sz="1600" b="0" i="0" u="none" strike="noStrike" cap="none" spc="0" normalizeH="0" baseline="0" dirty="0">
                <a:ln>
                  <a:noFill/>
                </a:ln>
                <a:solidFill>
                  <a:srgbClr val="000000"/>
                </a:solidFill>
                <a:effectLst/>
                <a:uFillTx/>
                <a:latin typeface="+mn-lt"/>
                <a:ea typeface="+mn-ea"/>
                <a:cs typeface="+mn-cs"/>
                <a:sym typeface="Arial"/>
              </a:rPr>
              <a:t> where the quality of care may not be optimal.</a:t>
            </a:r>
          </a:p>
        </p:txBody>
      </p:sp>
      <p:sp>
        <p:nvSpPr>
          <p:cNvPr id="14" name="TextBox 13">
            <a:extLst>
              <a:ext uri="{FF2B5EF4-FFF2-40B4-BE49-F238E27FC236}">
                <a16:creationId xmlns:a16="http://schemas.microsoft.com/office/drawing/2014/main" id="{EACB72EF-D21A-4666-8F3F-E03C2B64C6B5}"/>
              </a:ext>
            </a:extLst>
          </p:cNvPr>
          <p:cNvSpPr txBox="1"/>
          <p:nvPr/>
        </p:nvSpPr>
        <p:spPr>
          <a:xfrm>
            <a:off x="1708557" y="7826630"/>
            <a:ext cx="1452813"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11684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chemeClr val="accent1"/>
                </a:solidFill>
                <a:effectLst/>
                <a:uFillTx/>
                <a:latin typeface="+mn-lt"/>
                <a:ea typeface="+mn-ea"/>
                <a:cs typeface="+mn-cs"/>
                <a:sym typeface="Arial"/>
              </a:rPr>
              <a:t>Results</a:t>
            </a:r>
          </a:p>
        </p:txBody>
      </p:sp>
    </p:spTree>
  </p:cSld>
  <p:clrMapOvr>
    <a:masterClrMapping/>
  </p:clrMapOvr>
  <p:transition spd="med"/>
</p:sld>
</file>

<file path=ppt/theme/theme1.xml><?xml version="1.0" encoding="utf-8"?>
<a:theme xmlns:a="http://schemas.openxmlformats.org/drawingml/2006/main" name="Office-Design">
  <a:themeElements>
    <a:clrScheme name="Office-Design">
      <a:dk1>
        <a:srgbClr val="000000"/>
      </a:dk1>
      <a:lt1>
        <a:srgbClr val="FFFFFF"/>
      </a:lt1>
      <a:dk2>
        <a:srgbClr val="A7A7A7"/>
      </a:dk2>
      <a:lt2>
        <a:srgbClr val="535353"/>
      </a:lt2>
      <a:accent1>
        <a:srgbClr val="0365C0"/>
      </a:accent1>
      <a:accent2>
        <a:srgbClr val="00882B"/>
      </a:accent2>
      <a:accent3>
        <a:srgbClr val="8F8F8F"/>
      </a:accent3>
      <a:accent4>
        <a:srgbClr val="707070"/>
      </a:accent4>
      <a:accent5>
        <a:srgbClr val="AAB8DC"/>
      </a:accent5>
      <a:accent6>
        <a:srgbClr val="007B26"/>
      </a:accent6>
      <a:hlink>
        <a:srgbClr val="0000FF"/>
      </a:hlink>
      <a:folHlink>
        <a:srgbClr val="FF00FF"/>
      </a:folHlink>
    </a:clrScheme>
    <a:fontScheme name="Office-Design">
      <a:majorFont>
        <a:latin typeface="Arial"/>
        <a:ea typeface="Arial"/>
        <a:cs typeface="Arial"/>
      </a:majorFont>
      <a:minorFont>
        <a:latin typeface="Arial"/>
        <a:ea typeface="Arial"/>
        <a:cs typeface="Arial"/>
      </a:minorFont>
    </a:fontScheme>
    <a:fmtScheme name="Office-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st="12700" dir="5400000" rotWithShape="0">
              <a:srgbClr val="000000">
                <a:alpha val="50000"/>
              </a:srgbClr>
            </a:outerShdw>
          </a:effectLst>
        </a:effectStyle>
        <a:effectStyle>
          <a:effectLst>
            <a:outerShdw blurRad="25400" dist="12700" dir="5400000" rotWithShape="0">
              <a:srgbClr val="000000">
                <a:alpha val="50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a:spPr>
      <a:bodyPr rot="0" spcFirstLastPara="1" vertOverflow="overflow" horzOverflow="overflow" vert="horz" wrap="square" lIns="35717" tIns="35717" rIns="35717" bIns="35717" numCol="1" spcCol="38100" rtlCol="0" anchor="ctr">
        <a:spAutoFit/>
      </a:bodyPr>
      <a:lstStyle>
        <a:defPPr marL="0" marR="0" indent="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Design">
  <a:themeElements>
    <a:clrScheme name="Office-Design">
      <a:dk1>
        <a:srgbClr val="000000"/>
      </a:dk1>
      <a:lt1>
        <a:srgbClr val="FFFFFF"/>
      </a:lt1>
      <a:dk2>
        <a:srgbClr val="A7A7A7"/>
      </a:dk2>
      <a:lt2>
        <a:srgbClr val="535353"/>
      </a:lt2>
      <a:accent1>
        <a:srgbClr val="0365C0"/>
      </a:accent1>
      <a:accent2>
        <a:srgbClr val="00882B"/>
      </a:accent2>
      <a:accent3>
        <a:srgbClr val="8F8F8F"/>
      </a:accent3>
      <a:accent4>
        <a:srgbClr val="707070"/>
      </a:accent4>
      <a:accent5>
        <a:srgbClr val="AAB8DC"/>
      </a:accent5>
      <a:accent6>
        <a:srgbClr val="007B26"/>
      </a:accent6>
      <a:hlink>
        <a:srgbClr val="0000FF"/>
      </a:hlink>
      <a:folHlink>
        <a:srgbClr val="FF00FF"/>
      </a:folHlink>
    </a:clrScheme>
    <a:fontScheme name="Office-Design">
      <a:majorFont>
        <a:latin typeface="Arial"/>
        <a:ea typeface="Arial"/>
        <a:cs typeface="Arial"/>
      </a:majorFont>
      <a:minorFont>
        <a:latin typeface="Arial"/>
        <a:ea typeface="Arial"/>
        <a:cs typeface="Arial"/>
      </a:minorFont>
    </a:fontScheme>
    <a:fmtScheme name="Office-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st="12700" dir="5400000" rotWithShape="0">
              <a:srgbClr val="000000">
                <a:alpha val="50000"/>
              </a:srgbClr>
            </a:outerShdw>
          </a:effectLst>
        </a:effectStyle>
        <a:effectStyle>
          <a:effectLst>
            <a:outerShdw blurRad="25400" dist="12700" dir="5400000" rotWithShape="0">
              <a:srgbClr val="000000">
                <a:alpha val="50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25400" dist="12700" dir="5400000" rotWithShape="0">
            <a:srgbClr val="000000">
              <a:alpha val="50000"/>
            </a:srgbClr>
          </a:outerShdw>
        </a:effectLst>
        <a:sp3d/>
      </a:spPr>
      <a:bodyPr rot="0" spcFirstLastPara="1" vertOverflow="overflow" horzOverflow="overflow" vert="horz" wrap="square" lIns="35717" tIns="35717" rIns="35717" bIns="35717" numCol="1" spcCol="38100" rtlCol="0" anchor="ctr">
        <a:spAutoFit/>
      </a:bodyPr>
      <a:lstStyle>
        <a:defPPr marL="0" marR="0" indent="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ctr" defTabSz="1168400" rtl="0" fontAlgn="auto" latinLnBrk="0" hangingPunct="0">
          <a:lnSpc>
            <a:spcPct val="100000"/>
          </a:lnSpc>
          <a:spcBef>
            <a:spcPts val="0"/>
          </a:spcBef>
          <a:spcAft>
            <a:spcPts val="0"/>
          </a:spcAft>
          <a:buClrTx/>
          <a:buSzTx/>
          <a:buFontTx/>
          <a:buNone/>
          <a:tabLst/>
          <a:defRPr kumimoji="0" sz="5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854</TotalTime>
  <Words>691</Words>
  <Application>Microsoft Office PowerPoint</Application>
  <PresentationFormat>Custom</PresentationFormat>
  <Paragraphs>63</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Office-Design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Belinda Chiu</dc:creator>
  <cp:lastModifiedBy>Ntoimo </cp:lastModifiedBy>
  <cp:revision>78</cp:revision>
  <dcterms:modified xsi:type="dcterms:W3CDTF">2020-09-29T13:21:00Z</dcterms:modified>
</cp:coreProperties>
</file>